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82" r:id="rId3"/>
    <p:sldId id="331" r:id="rId4"/>
    <p:sldId id="295" r:id="rId5"/>
    <p:sldId id="338" r:id="rId6"/>
    <p:sldId id="332" r:id="rId7"/>
    <p:sldId id="336" r:id="rId8"/>
    <p:sldId id="346" r:id="rId9"/>
    <p:sldId id="340" r:id="rId10"/>
    <p:sldId id="342" r:id="rId11"/>
    <p:sldId id="343" r:id="rId12"/>
    <p:sldId id="349" r:id="rId13"/>
    <p:sldId id="347" r:id="rId14"/>
    <p:sldId id="354" r:id="rId15"/>
    <p:sldId id="344" r:id="rId16"/>
    <p:sldId id="350" r:id="rId17"/>
    <p:sldId id="355" r:id="rId18"/>
    <p:sldId id="278" r:id="rId19"/>
  </p:sldIdLst>
  <p:sldSz cx="9144000" cy="6858000" type="screen4x3"/>
  <p:notesSz cx="6797675" cy="9926638"/>
  <p:embeddedFontLst>
    <p:embeddedFont>
      <p:font typeface="나눔고딕" panose="020D0604000000000000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0FF"/>
    <a:srgbClr val="1D314E"/>
    <a:srgbClr val="3D3C3E"/>
    <a:srgbClr val="063656"/>
    <a:srgbClr val="08456E"/>
    <a:srgbClr val="569CF0"/>
    <a:srgbClr val="8DBDF7"/>
    <a:srgbClr val="5DAA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3044" autoAdjust="0"/>
  </p:normalViewPr>
  <p:slideViewPr>
    <p:cSldViewPr snapToGrid="0">
      <p:cViewPr varScale="1">
        <p:scale>
          <a:sx n="96" d="100"/>
          <a:sy n="96" d="100"/>
        </p:scale>
        <p:origin x="2016" y="10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41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84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00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52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8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37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70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3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WebRTC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(Web Real Time Communication)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자바 스크립트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웹상에서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플러그인 없이 브라우저를 기반으로 실시간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 및 영상 통화가 가능한 실시간 통신 표준기술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정보통신용어사전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브라우저를 이용한 실시간 음성 및 영상 통화를 제공하기 위해 기존에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출시된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(MS Skype,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행아웃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재버와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웹엑스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네이티브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앱이나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플러그인 설치가 필요하며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및 플러그인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 시 문제가 발생됨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HTML5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WebRTC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비디오 표준기술과 같이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웹브라우저만으로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자유롭게 영상을 제어하고자 하는 시장의 요구가 발생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HTML5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표준기술은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초안 규격에서 소개된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마크업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언어 태그로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페이지의 동영상을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(embed)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지원하는 것을 주요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내용으로 함</a:t>
            </a:r>
            <a:r>
              <a:rPr lang="ko-KR" altLang="en-US" dirty="0" smtClean="0"/>
              <a:t> </a:t>
            </a:r>
            <a:br>
              <a:rPr lang="ko-KR" altLang="en-US" dirty="0" smtClean="0"/>
            </a:b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6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94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3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hbaik@mobera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angeul.naver.com/fon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ools.ietf.org/html/draft-ietf-rtcweb-jsep-03#section-1.1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ools.ietf.org/html/rfc4566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576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hyperlink" Target="https://tools.ietf.org/html/rfc606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bera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webrtc/" TargetMode="External"/><Relationship Id="rId3" Type="http://schemas.openxmlformats.org/officeDocument/2006/relationships/hyperlink" Target="https://coiiee.com/blog.php?idx=2" TargetMode="External"/><Relationship Id="rId7" Type="http://schemas.openxmlformats.org/officeDocument/2006/relationships/hyperlink" Target="https://webrtc.org/" TargetMode="External"/><Relationship Id="rId2" Type="http://schemas.openxmlformats.org/officeDocument/2006/relationships/hyperlink" Target="https://github.com/zoops/2018-webrtc-lectu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yingnavi.github.io/" TargetMode="External"/><Relationship Id="rId11" Type="http://schemas.openxmlformats.org/officeDocument/2006/relationships/hyperlink" Target="https://github.com/webrtc/adapter" TargetMode="External"/><Relationship Id="rId5" Type="http://schemas.openxmlformats.org/officeDocument/2006/relationships/hyperlink" Target="https://developer.mozilla.org/ko/docs/Web/API/WebRTC_API" TargetMode="External"/><Relationship Id="rId10" Type="http://schemas.openxmlformats.org/officeDocument/2006/relationships/hyperlink" Target="https://codelabs.developers.google.com/codelabs/webrtc-web/#0" TargetMode="External"/><Relationship Id="rId4" Type="http://schemas.openxmlformats.org/officeDocument/2006/relationships/hyperlink" Target="https://www.html5rocks.com/ko/tutorials/webrtc/basics/" TargetMode="External"/><Relationship Id="rId9" Type="http://schemas.openxmlformats.org/officeDocument/2006/relationships/hyperlink" Target="https://webrtc.github.io/sampl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8662780" cy="1969017"/>
          </a:xfrm>
        </p:spPr>
        <p:txBody>
          <a:bodyPr anchor="t">
            <a:noAutofit/>
          </a:bodyPr>
          <a:lstStyle/>
          <a:p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en-US" altLang="ko-KR" sz="2000" dirty="0" err="1" smtClean="0"/>
              <a:t>WebRTC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를 이용한 양방향 화상 통신 </a:t>
            </a:r>
            <a:r>
              <a:rPr lang="ko-KR" altLang="en-US" sz="2000" dirty="0" err="1"/>
              <a:t>프론트앤드</a:t>
            </a:r>
            <a:r>
              <a:rPr lang="ko-KR" altLang="en-US" sz="2000" dirty="0"/>
              <a:t> 개발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및 시그널서버개발</a:t>
            </a:r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endParaRPr lang="ko-KR" altLang="en-US" sz="2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2018.01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백지훈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jhbaik@moberan.com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/>
              <a:t>역사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455" y="1505676"/>
            <a:ext cx="8229600" cy="37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현재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sp>
        <p:nvSpPr>
          <p:cNvPr id="2" name="직사각형 1"/>
          <p:cNvSpPr/>
          <p:nvPr/>
        </p:nvSpPr>
        <p:spPr>
          <a:xfrm>
            <a:off x="223617" y="1986384"/>
            <a:ext cx="87392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WebRTC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표준 </a:t>
            </a:r>
            <a:r>
              <a:rPr lang="ko-KR" altLang="en-US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스펙</a:t>
            </a:r>
            <a:r>
              <a:rPr lang="ko-KR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 완성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(Candidate Recommendation) </a:t>
            </a:r>
          </a:p>
          <a:p>
            <a:pPr lvl="1"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. WD &gt; CR &gt; PR &gt; REC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Apple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Safari11 support </a:t>
            </a:r>
            <a:r>
              <a:rPr lang="en-US" altLang="ko-KR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WebRTC</a:t>
            </a:r>
            <a:endParaRPr lang="en-US" altLang="ko-KR" sz="20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MS Edge support </a:t>
            </a:r>
            <a:r>
              <a:rPr lang="en-US" altLang="ko-KR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WebRTC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 1.0 and VP8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KITE - A new </a:t>
            </a:r>
            <a:r>
              <a:rPr lang="en-US" altLang="ko-KR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WebRTC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 Interoperability Engine (Google Support)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Amazon, Google, MS jump into the collaboration solution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Facebook joined </a:t>
            </a:r>
            <a:r>
              <a:rPr lang="en-US" altLang="ko-KR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aomedia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(AV1)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New Work for </a:t>
            </a:r>
            <a:r>
              <a:rPr lang="en-US" altLang="ko-KR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WebRTC.NV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 Can Start : </a:t>
            </a:r>
          </a:p>
          <a:p>
            <a:pPr marL="742950" lvl="1" indent="-285750"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SVC, QUIC, Unified Plan SDP</a:t>
            </a:r>
          </a:p>
          <a:p>
            <a:pPr marL="742950" lvl="1" indent="-285750" fontAlgn="base">
              <a:buFont typeface="+mj-lt"/>
              <a:buAutoNum type="arabicPeriod"/>
            </a:pPr>
            <a:r>
              <a:rPr lang="en-US" altLang="ko-KR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WebRTC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 Working Group is revising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6544" y="1484746"/>
            <a:ext cx="896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47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endParaRPr lang="ko-KR" altLang="en-US" sz="2400" b="1" dirty="0">
              <a:solidFill>
                <a:srgbClr val="47B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80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sp>
        <p:nvSpPr>
          <p:cNvPr id="2" name="직사각형 1"/>
          <p:cNvSpPr/>
          <p:nvPr/>
        </p:nvSpPr>
        <p:spPr>
          <a:xfrm>
            <a:off x="285544" y="1296133"/>
            <a:ext cx="87392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P2P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336" y="4508571"/>
            <a:ext cx="87712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40454A"/>
                </a:solidFill>
              </a:rPr>
              <a:t>MediaStream</a:t>
            </a:r>
            <a:r>
              <a:rPr lang="en-US" altLang="ko-KR" sz="1200" dirty="0" smtClean="0">
                <a:solidFill>
                  <a:srgbClr val="40454A"/>
                </a:solidFill>
              </a:rPr>
              <a:t> (</a:t>
            </a:r>
            <a:r>
              <a:rPr lang="en-US" altLang="ko-KR" sz="1200" dirty="0" err="1"/>
              <a:t>getUserMedia</a:t>
            </a:r>
            <a:r>
              <a:rPr lang="ko-KR" altLang="en-US" sz="1200" dirty="0"/>
              <a:t>라고도 하는</a:t>
            </a:r>
            <a:r>
              <a:rPr lang="en-US" altLang="ko-KR" sz="1200" dirty="0"/>
              <a:t>)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ko-KR" altLang="en-US" sz="1200" dirty="0">
                <a:solidFill>
                  <a:srgbClr val="40454A"/>
                </a:solidFill>
              </a:rPr>
              <a:t>카메라와 마이크 같은 로컬 입력 장치의 </a:t>
            </a:r>
            <a:r>
              <a:rPr lang="ko-KR" altLang="en-US" sz="1200" dirty="0" err="1">
                <a:solidFill>
                  <a:srgbClr val="40454A"/>
                </a:solidFill>
              </a:rPr>
              <a:t>스트림에</a:t>
            </a:r>
            <a:r>
              <a:rPr lang="ko-KR" altLang="en-US" sz="1200" dirty="0">
                <a:solidFill>
                  <a:srgbClr val="40454A"/>
                </a:solidFill>
              </a:rPr>
              <a:t> 접근할 수 </a:t>
            </a:r>
            <a:r>
              <a:rPr lang="ko-KR" altLang="en-US" sz="1200" dirty="0" smtClean="0">
                <a:solidFill>
                  <a:srgbClr val="40454A"/>
                </a:solidFill>
              </a:rPr>
              <a:t>있다</a:t>
            </a:r>
            <a:r>
              <a:rPr lang="en-US" altLang="ko-KR" sz="1200" dirty="0" smtClean="0">
                <a:solidFill>
                  <a:srgbClr val="40454A"/>
                </a:solidFill>
              </a:rPr>
              <a:t>.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 err="1">
                <a:solidFill>
                  <a:srgbClr val="40454A"/>
                </a:solidFill>
              </a:rPr>
              <a:t>MediaStream</a:t>
            </a:r>
            <a:r>
              <a:rPr lang="ko-KR" altLang="en-US" sz="1200" dirty="0">
                <a:solidFill>
                  <a:srgbClr val="40454A"/>
                </a:solidFill>
              </a:rPr>
              <a:t>은 각기 다른 입력 소스</a:t>
            </a:r>
            <a:r>
              <a:rPr lang="en-US" altLang="ko-KR" sz="1200" dirty="0">
                <a:solidFill>
                  <a:srgbClr val="40454A"/>
                </a:solidFill>
              </a:rPr>
              <a:t>(</a:t>
            </a:r>
            <a:r>
              <a:rPr lang="ko-KR" altLang="en-US" sz="1200" dirty="0">
                <a:solidFill>
                  <a:srgbClr val="40454A"/>
                </a:solidFill>
              </a:rPr>
              <a:t>카메라</a:t>
            </a:r>
            <a:r>
              <a:rPr lang="en-US" altLang="ko-KR" sz="1200" dirty="0">
                <a:solidFill>
                  <a:srgbClr val="40454A"/>
                </a:solidFill>
              </a:rPr>
              <a:t>, </a:t>
            </a:r>
            <a:r>
              <a:rPr lang="ko-KR" altLang="en-US" sz="1200" dirty="0">
                <a:solidFill>
                  <a:srgbClr val="40454A"/>
                </a:solidFill>
              </a:rPr>
              <a:t>마이크 등</a:t>
            </a:r>
            <a:r>
              <a:rPr lang="en-US" altLang="ko-KR" sz="1200" dirty="0">
                <a:solidFill>
                  <a:srgbClr val="40454A"/>
                </a:solidFill>
              </a:rPr>
              <a:t>)</a:t>
            </a:r>
            <a:r>
              <a:rPr lang="ko-KR" altLang="en-US" sz="1200" dirty="0">
                <a:solidFill>
                  <a:srgbClr val="40454A"/>
                </a:solidFill>
              </a:rPr>
              <a:t>로 부터 입력된 오디오</a:t>
            </a:r>
            <a:r>
              <a:rPr lang="en-US" altLang="ko-KR" sz="1200" dirty="0">
                <a:solidFill>
                  <a:srgbClr val="40454A"/>
                </a:solidFill>
              </a:rPr>
              <a:t>, </a:t>
            </a:r>
            <a:r>
              <a:rPr lang="ko-KR" altLang="en-US" sz="1200" dirty="0">
                <a:solidFill>
                  <a:srgbClr val="40454A"/>
                </a:solidFill>
              </a:rPr>
              <a:t>비디오의 </a:t>
            </a:r>
            <a:r>
              <a:rPr lang="en-US" altLang="ko-KR" sz="1200" dirty="0">
                <a:solidFill>
                  <a:srgbClr val="40454A"/>
                </a:solidFill>
              </a:rPr>
              <a:t>Track</a:t>
            </a:r>
            <a:r>
              <a:rPr lang="ko-KR" altLang="en-US" sz="1200" dirty="0">
                <a:solidFill>
                  <a:srgbClr val="40454A"/>
                </a:solidFill>
              </a:rPr>
              <a:t>들을 동기화하여 하나의 </a:t>
            </a:r>
            <a:r>
              <a:rPr lang="ko-KR" altLang="en-US" sz="1200" dirty="0" err="1">
                <a:solidFill>
                  <a:srgbClr val="40454A"/>
                </a:solidFill>
              </a:rPr>
              <a:t>스트림으로</a:t>
            </a:r>
            <a:r>
              <a:rPr lang="ko-KR" altLang="en-US" sz="1200" dirty="0">
                <a:solidFill>
                  <a:srgbClr val="40454A"/>
                </a:solidFill>
              </a:rPr>
              <a:t> 만들 수 </a:t>
            </a:r>
            <a:r>
              <a:rPr lang="ko-KR" altLang="en-US" sz="1200" dirty="0" smtClean="0">
                <a:solidFill>
                  <a:srgbClr val="40454A"/>
                </a:solidFill>
              </a:rPr>
              <a:t>있다</a:t>
            </a:r>
            <a:r>
              <a:rPr lang="en-US" altLang="ko-KR" sz="1200" dirty="0" smtClean="0">
                <a:solidFill>
                  <a:srgbClr val="40454A"/>
                </a:solidFill>
              </a:rPr>
              <a:t>.</a:t>
            </a:r>
            <a:endParaRPr lang="en-US" altLang="ko-KR" sz="1200" dirty="0">
              <a:solidFill>
                <a:srgbClr val="40454A"/>
              </a:solidFill>
            </a:endParaRPr>
          </a:p>
          <a:p>
            <a:pPr marL="11430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40454A"/>
                </a:solidFill>
              </a:rPr>
              <a:t>RTCPeerConnection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>
                <a:solidFill>
                  <a:srgbClr val="40454A"/>
                </a:solidFill>
              </a:rPr>
              <a:t>Peer</a:t>
            </a:r>
            <a:r>
              <a:rPr lang="ko-KR" altLang="en-US" sz="1200" dirty="0">
                <a:solidFill>
                  <a:srgbClr val="40454A"/>
                </a:solidFill>
              </a:rPr>
              <a:t>간의 데이터를 효율적이고 안정적으로 통신하게 처리하는 기능을 </a:t>
            </a:r>
            <a:r>
              <a:rPr lang="ko-KR" altLang="en-US" sz="1200" dirty="0" smtClean="0">
                <a:solidFill>
                  <a:srgbClr val="40454A"/>
                </a:solidFill>
              </a:rPr>
              <a:t>제공</a:t>
            </a:r>
            <a:r>
              <a:rPr lang="en-US" altLang="ko-KR" sz="1200" dirty="0" smtClean="0">
                <a:solidFill>
                  <a:srgbClr val="40454A"/>
                </a:solidFill>
              </a:rPr>
              <a:t>. </a:t>
            </a:r>
            <a:r>
              <a:rPr lang="ko-KR" altLang="en-US" sz="1200" dirty="0"/>
              <a:t>암호화 및 대역폭 관리 및 오디오 또는 비디오 연결</a:t>
            </a:r>
            <a:endParaRPr lang="en-US" altLang="ko-KR" sz="1200" dirty="0">
              <a:solidFill>
                <a:srgbClr val="40454A"/>
              </a:solidFill>
            </a:endParaRPr>
          </a:p>
          <a:p>
            <a:pPr marL="11430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40454A"/>
                </a:solidFill>
              </a:rPr>
              <a:t>RTCDataChannel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>
                <a:solidFill>
                  <a:srgbClr val="40454A"/>
                </a:solidFill>
              </a:rPr>
              <a:t>Peer to Peer</a:t>
            </a:r>
            <a:r>
              <a:rPr lang="ko-KR" altLang="en-US" sz="1200" dirty="0">
                <a:solidFill>
                  <a:srgbClr val="40454A"/>
                </a:solidFill>
              </a:rPr>
              <a:t>간 데이터 교환을 처리하는 기능을 </a:t>
            </a:r>
            <a:r>
              <a:rPr lang="ko-KR" altLang="en-US" sz="1200" dirty="0" smtClean="0">
                <a:solidFill>
                  <a:srgbClr val="40454A"/>
                </a:solidFill>
              </a:rPr>
              <a:t>제공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endParaRPr lang="en-US" altLang="ko-KR" sz="1200" dirty="0">
              <a:solidFill>
                <a:srgbClr val="40454A"/>
              </a:solidFill>
            </a:endParaRPr>
          </a:p>
        </p:txBody>
      </p:sp>
      <p:pic>
        <p:nvPicPr>
          <p:cNvPr id="15" name="Picture 2" descr="WebRTC architectur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4" y="1948419"/>
            <a:ext cx="3576870" cy="232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WebRTC architectur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14" y="2006983"/>
            <a:ext cx="3486958" cy="227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왼쪽/오른쪽 화살표 16"/>
          <p:cNvSpPr/>
          <p:nvPr/>
        </p:nvSpPr>
        <p:spPr>
          <a:xfrm>
            <a:off x="3700732" y="3007286"/>
            <a:ext cx="1837081" cy="11473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P2P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4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pic>
        <p:nvPicPr>
          <p:cNvPr id="4098" name="Picture 2" descr="http://www.hellonms.net/upload/image/2016/08/29/16/33/21718_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318"/>
            <a:ext cx="4606206" cy="297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hellonms.net/upload/image/2016/09/09/17/55/41009_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06" y="1971458"/>
            <a:ext cx="4430143" cy="21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5544" y="1296133"/>
            <a:ext cx="87392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P2P - Signal Server </a:t>
            </a:r>
            <a:r>
              <a:rPr lang="ko-KR" altLang="en-US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는 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?? 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4569" y="4240023"/>
            <a:ext cx="8771251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err="1" smtClean="0">
                <a:solidFill>
                  <a:srgbClr val="40454A"/>
                </a:solidFill>
              </a:rPr>
              <a:t>WebRTC</a:t>
            </a:r>
            <a:r>
              <a:rPr lang="en-US" altLang="ko-KR" sz="1050" dirty="0" smtClean="0">
                <a:solidFill>
                  <a:srgbClr val="40454A"/>
                </a:solidFill>
              </a:rPr>
              <a:t> </a:t>
            </a:r>
            <a:r>
              <a:rPr lang="ko-KR" altLang="en-US" sz="1050" dirty="0" smtClean="0">
                <a:solidFill>
                  <a:srgbClr val="40454A"/>
                </a:solidFill>
              </a:rPr>
              <a:t>는 </a:t>
            </a:r>
            <a:r>
              <a:rPr lang="en-US" altLang="ko-KR" sz="1050" dirty="0" smtClean="0">
                <a:solidFill>
                  <a:srgbClr val="40454A"/>
                </a:solidFill>
              </a:rPr>
              <a:t>P2P </a:t>
            </a:r>
            <a:r>
              <a:rPr lang="ko-KR" altLang="en-US" sz="1050" dirty="0" smtClean="0">
                <a:solidFill>
                  <a:srgbClr val="40454A"/>
                </a:solidFill>
              </a:rPr>
              <a:t>기반으로 명세를 정의하고 있다</a:t>
            </a:r>
            <a:r>
              <a:rPr lang="en-US" altLang="ko-KR" sz="1050" dirty="0" smtClean="0">
                <a:solidFill>
                  <a:srgbClr val="40454A"/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solidFill>
                  <a:srgbClr val="40454A"/>
                </a:solidFill>
              </a:rPr>
              <a:t>Signaling  </a:t>
            </a:r>
            <a:r>
              <a:rPr lang="ko-KR" altLang="en-US" sz="1050" dirty="0" smtClean="0">
                <a:solidFill>
                  <a:srgbClr val="40454A"/>
                </a:solidFill>
              </a:rPr>
              <a:t>규격은 정의하고 있지 않다</a:t>
            </a:r>
            <a:r>
              <a:rPr lang="en-US" altLang="ko-KR" sz="1050" dirty="0" smtClean="0">
                <a:solidFill>
                  <a:srgbClr val="40454A"/>
                </a:solidFill>
              </a:rPr>
              <a:t>. 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 Signaling </a:t>
            </a: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은 알아서 해라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대표적인 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Signaling (SIP, XMPP, ETC… 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err="1" smtClean="0">
                <a:solidFill>
                  <a:srgbClr val="40454A"/>
                </a:solidFill>
                <a:sym typeface="Wingdings" panose="05000000000000000000" pitchFamily="2" charset="2"/>
              </a:rPr>
              <a:t>WebSocket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을 이용한 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Signaling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Signal Server </a:t>
            </a: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의 역할 </a:t>
            </a:r>
            <a:endParaRPr lang="en-US" altLang="ko-KR" sz="1050" dirty="0" smtClean="0">
              <a:solidFill>
                <a:srgbClr val="40454A"/>
              </a:solidFill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연결하고자 하는 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Peer </a:t>
            </a: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들의 접속 정보를 수집하여 전달한다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40454A"/>
                </a:solidFill>
              </a:rPr>
              <a:t>Session Description</a:t>
            </a:r>
            <a:r>
              <a:rPr lang="ko-KR" altLang="en-US" sz="1050" dirty="0">
                <a:solidFill>
                  <a:srgbClr val="40454A"/>
                </a:solidFill>
              </a:rPr>
              <a:t>의 교환</a:t>
            </a:r>
          </a:p>
          <a:p>
            <a:pPr marL="571500" lvl="1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40454A"/>
                </a:solidFill>
              </a:rPr>
              <a:t>통신을 하는 상대방의 확인</a:t>
            </a:r>
          </a:p>
          <a:p>
            <a:pPr marL="571500" lvl="1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40454A"/>
                </a:solidFill>
              </a:rPr>
              <a:t>미디어 세션의 상태와 종료 상태 표시</a:t>
            </a:r>
          </a:p>
          <a:p>
            <a:pPr marL="571500" lvl="1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40454A"/>
                </a:solidFill>
              </a:rPr>
              <a:t>세션 상태 모니터링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JSEP (</a:t>
            </a:r>
            <a:r>
              <a:rPr lang="en-US" altLang="ko-KR" sz="1050" u="sng" dirty="0">
                <a:hlinkClick r:id="rId5"/>
              </a:rPr>
              <a:t>JavaScript Session Establishment </a:t>
            </a:r>
            <a:r>
              <a:rPr lang="en-US" altLang="ko-KR" sz="1050" u="sng" dirty="0" smtClean="0">
                <a:hlinkClick r:id="rId5"/>
              </a:rPr>
              <a:t>Protocol</a:t>
            </a:r>
            <a:r>
              <a:rPr lang="en-US" altLang="ko-KR" sz="1050" u="sng" dirty="0" smtClean="0"/>
              <a:t>) : </a:t>
            </a:r>
            <a:r>
              <a:rPr lang="en-US" altLang="ko-KR" sz="1050" dirty="0"/>
              <a:t>SDP(Session Description Protocol) </a:t>
            </a:r>
            <a:r>
              <a:rPr lang="ko-KR" altLang="en-US" sz="1050" dirty="0"/>
              <a:t>를</a:t>
            </a:r>
            <a:r>
              <a:rPr lang="en-US" altLang="ko-KR" sz="1050" dirty="0"/>
              <a:t> </a:t>
            </a:r>
            <a:r>
              <a:rPr lang="ko-KR" altLang="en-US" sz="1050" dirty="0" err="1"/>
              <a:t>기반으로한</a:t>
            </a:r>
            <a:r>
              <a:rPr lang="ko-KR" altLang="en-US" sz="1050" dirty="0"/>
              <a:t> </a:t>
            </a:r>
            <a:r>
              <a:rPr lang="en-US" altLang="ko-KR" sz="1050" u="sng" dirty="0"/>
              <a:t>Offer &lt;-&gt; Answer </a:t>
            </a:r>
            <a:r>
              <a:rPr lang="en-US" altLang="ko-KR" sz="1050" u="sng" dirty="0" smtClean="0"/>
              <a:t>Model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JavaScript</a:t>
            </a:r>
            <a:r>
              <a:rPr lang="ko-KR" altLang="en-US" sz="1050" dirty="0"/>
              <a:t>로 미디어의 </a:t>
            </a:r>
            <a:r>
              <a:rPr lang="ko-KR" altLang="en-US" sz="1050" dirty="0" err="1"/>
              <a:t>시그널링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플레인을</a:t>
            </a:r>
            <a:r>
              <a:rPr lang="ko-KR" altLang="en-US" sz="1050" dirty="0"/>
              <a:t> 제어하는 기술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50" dirty="0" err="1"/>
              <a:t>WebRTC</a:t>
            </a:r>
            <a:r>
              <a:rPr lang="ko-KR" altLang="en-US" sz="1050" dirty="0"/>
              <a:t>가 세션을 연결할 때 중복회피와 호환성을 최대화 하기 위한 </a:t>
            </a:r>
            <a:r>
              <a:rPr lang="ko-KR" altLang="en-US" sz="1050" dirty="0" smtClean="0"/>
              <a:t>기술</a:t>
            </a:r>
            <a:endParaRPr lang="en-US" altLang="ko-KR" sz="105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ICE (</a:t>
            </a:r>
            <a:r>
              <a:rPr lang="en-US" altLang="ko-KR" sz="1050" dirty="0"/>
              <a:t>Interactive Connectivity </a:t>
            </a:r>
            <a:r>
              <a:rPr lang="en-US" altLang="ko-KR" sz="1050" dirty="0" smtClean="0"/>
              <a:t>Establishment)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각 </a:t>
            </a:r>
            <a:r>
              <a:rPr lang="en-US" altLang="ko-KR" sz="1050" dirty="0"/>
              <a:t>Peer </a:t>
            </a:r>
            <a:r>
              <a:rPr lang="ko-KR" altLang="en-US" sz="1050" dirty="0"/>
              <a:t>가 서로 상대방을 찾기 위해 최적의 </a:t>
            </a:r>
            <a:r>
              <a:rPr lang="en-US" altLang="ko-KR" sz="1050" dirty="0" err="1"/>
              <a:t>NetWork</a:t>
            </a:r>
            <a:r>
              <a:rPr lang="en-US" altLang="ko-KR" sz="1050" dirty="0"/>
              <a:t> </a:t>
            </a:r>
            <a:r>
              <a:rPr lang="ko-KR" altLang="en-US" sz="1050" dirty="0"/>
              <a:t>경로를 찾을 수 있도록 도와 주는 </a:t>
            </a:r>
            <a:r>
              <a:rPr lang="ko-KR" altLang="en-US" sz="1050" dirty="0" err="1" smtClean="0"/>
              <a:t>프레임웍</a:t>
            </a:r>
            <a:endParaRPr lang="en-US" altLang="ko-KR" sz="105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ICE </a:t>
            </a:r>
            <a:r>
              <a:rPr lang="ko-KR" altLang="en-US" sz="1050" dirty="0"/>
              <a:t>는 </a:t>
            </a:r>
            <a:r>
              <a:rPr lang="en-US" altLang="ko-KR" sz="1050" dirty="0"/>
              <a:t>STUN </a:t>
            </a:r>
            <a:r>
              <a:rPr lang="ko-KR" altLang="en-US" sz="1050" dirty="0"/>
              <a:t>과 </a:t>
            </a:r>
            <a:r>
              <a:rPr lang="en-US" altLang="ko-KR" sz="1050" dirty="0"/>
              <a:t>TURN </a:t>
            </a:r>
            <a:r>
              <a:rPr lang="ko-KR" altLang="en-US" sz="1050" dirty="0"/>
              <a:t>을 활용하여 여러 </a:t>
            </a:r>
            <a:r>
              <a:rPr lang="en-US" altLang="ko-KR" sz="1050" dirty="0"/>
              <a:t>Candidate </a:t>
            </a:r>
            <a:r>
              <a:rPr lang="ko-KR" altLang="en-US" sz="1050" dirty="0"/>
              <a:t>를 검출하고 이들 중 하나를 선택하여 </a:t>
            </a:r>
            <a:r>
              <a:rPr lang="en-US" altLang="ko-KR" sz="1050" dirty="0"/>
              <a:t>Peer </a:t>
            </a:r>
            <a:r>
              <a:rPr lang="ko-KR" altLang="en-US" sz="1050" dirty="0"/>
              <a:t>간 연결을 </a:t>
            </a:r>
            <a:r>
              <a:rPr lang="ko-KR" altLang="en-US" sz="1050" dirty="0" smtClean="0"/>
              <a:t>수행</a:t>
            </a:r>
            <a:endParaRPr lang="ko-KR" altLang="en-US" sz="1050" dirty="0"/>
          </a:p>
          <a:p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050" dirty="0" smtClean="0">
              <a:solidFill>
                <a:srgbClr val="40454A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40454A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32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smtClean="0"/>
              <a:t>Session Description Protocol (</a:t>
            </a:r>
            <a:r>
              <a:rPr lang="en-US" altLang="ko-KR" dirty="0">
                <a:hlinkClick r:id="rId2"/>
              </a:rPr>
              <a:t>RFC </a:t>
            </a:r>
            <a:r>
              <a:rPr lang="en-US" altLang="ko-KR" dirty="0" smtClean="0">
                <a:hlinkClick r:id="rId2"/>
              </a:rPr>
              <a:t>4566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Caller </a:t>
            </a:r>
            <a:r>
              <a:rPr lang="en-US" altLang="ko-KR" dirty="0"/>
              <a:t>Peer</a:t>
            </a:r>
            <a:r>
              <a:rPr lang="ko-KR" altLang="en-US" dirty="0"/>
              <a:t>가 </a:t>
            </a:r>
            <a:r>
              <a:rPr lang="en-US" altLang="ko-KR" dirty="0"/>
              <a:t>offer </a:t>
            </a:r>
            <a:r>
              <a:rPr lang="ko-KR" altLang="en-US" dirty="0"/>
              <a:t>를 보낼 때 생성 </a:t>
            </a:r>
            <a:r>
              <a:rPr lang="en-US" altLang="ko-KR" dirty="0"/>
              <a:t>, </a:t>
            </a:r>
            <a:r>
              <a:rPr lang="en-US" altLang="ko-KR" dirty="0" err="1"/>
              <a:t>Callee</a:t>
            </a:r>
            <a:r>
              <a:rPr lang="en-US" altLang="ko-KR" dirty="0"/>
              <a:t> Peer</a:t>
            </a:r>
            <a:r>
              <a:rPr lang="ko-KR" altLang="en-US" dirty="0"/>
              <a:t>가 </a:t>
            </a:r>
            <a:r>
              <a:rPr lang="en-US" altLang="ko-KR" dirty="0"/>
              <a:t>answer</a:t>
            </a:r>
            <a:r>
              <a:rPr lang="ko-KR" altLang="en-US" dirty="0"/>
              <a:t>를 보낼 때 생성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en-US" altLang="ko-KR" dirty="0"/>
              <a:t>Session control message</a:t>
            </a:r>
          </a:p>
          <a:p>
            <a:pPr lvl="1" fontAlgn="base"/>
            <a:r>
              <a:rPr lang="en-US" altLang="ko-KR" dirty="0"/>
              <a:t>Error message</a:t>
            </a:r>
          </a:p>
          <a:p>
            <a:pPr lvl="1" fontAlgn="base"/>
            <a:r>
              <a:rPr lang="en-US" altLang="ko-KR" dirty="0"/>
              <a:t>Media metadata</a:t>
            </a:r>
          </a:p>
          <a:p>
            <a:pPr lvl="1" fontAlgn="base"/>
            <a:r>
              <a:rPr lang="en-US" altLang="ko-KR" dirty="0"/>
              <a:t>key</a:t>
            </a:r>
          </a:p>
          <a:p>
            <a:pPr lvl="1" fontAlgn="base"/>
            <a:r>
              <a:rPr lang="en-US" altLang="ko-KR" dirty="0"/>
              <a:t>Network data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322" y="3643731"/>
            <a:ext cx="5004741" cy="28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42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5544" y="1296133"/>
            <a:ext cx="87392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P2P - NAT </a:t>
            </a:r>
            <a:r>
              <a:rPr lang="ko-KR" altLang="en-US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는 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?? 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521" y="1711324"/>
            <a:ext cx="877125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rgbClr val="40454A"/>
                </a:solidFill>
              </a:rPr>
              <a:t>공인아이피를</a:t>
            </a:r>
            <a:r>
              <a:rPr lang="ko-KR" altLang="en-US" sz="1200" dirty="0" smtClean="0">
                <a:solidFill>
                  <a:srgbClr val="40454A"/>
                </a:solidFill>
              </a:rPr>
              <a:t> 가진 환경이나 같은 </a:t>
            </a:r>
            <a:r>
              <a:rPr lang="ko-KR" altLang="en-US" sz="1200" dirty="0" err="1" smtClean="0">
                <a:solidFill>
                  <a:srgbClr val="40454A"/>
                </a:solidFill>
              </a:rPr>
              <a:t>내부네트웍의</a:t>
            </a:r>
            <a:r>
              <a:rPr lang="ko-KR" altLang="en-US" sz="1200" dirty="0" smtClean="0">
                <a:solidFill>
                  <a:srgbClr val="40454A"/>
                </a:solidFill>
              </a:rPr>
              <a:t> 경우는 </a:t>
            </a:r>
            <a:r>
              <a:rPr lang="en-US" altLang="ko-KR" sz="1200" dirty="0" smtClean="0">
                <a:solidFill>
                  <a:srgbClr val="40454A"/>
                </a:solidFill>
              </a:rPr>
              <a:t>P2P </a:t>
            </a:r>
            <a:r>
              <a:rPr lang="ko-KR" altLang="en-US" sz="1200" dirty="0" smtClean="0">
                <a:solidFill>
                  <a:srgbClr val="40454A"/>
                </a:solidFill>
              </a:rPr>
              <a:t>연결에 무리가 없다</a:t>
            </a:r>
            <a:r>
              <a:rPr lang="en-US" altLang="ko-KR" sz="1200" dirty="0" smtClean="0">
                <a:solidFill>
                  <a:srgbClr val="40454A"/>
                </a:solidFill>
              </a:rPr>
              <a:t>. </a:t>
            </a:r>
            <a:r>
              <a:rPr lang="ko-KR" altLang="en-US" sz="1200" dirty="0" smtClean="0">
                <a:solidFill>
                  <a:srgbClr val="40454A"/>
                </a:solidFill>
              </a:rPr>
              <a:t> </a:t>
            </a:r>
            <a:endParaRPr lang="en-US" altLang="ko-KR" sz="1200" dirty="0" smtClean="0">
              <a:solidFill>
                <a:srgbClr val="40454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40454A"/>
                </a:solidFill>
              </a:rPr>
              <a:t>NAT (Network Address Translate) </a:t>
            </a:r>
            <a:r>
              <a:rPr lang="ko-KR" altLang="en-US" sz="1200" dirty="0" smtClean="0">
                <a:solidFill>
                  <a:srgbClr val="40454A"/>
                </a:solidFill>
              </a:rPr>
              <a:t>를 </a:t>
            </a:r>
            <a:r>
              <a:rPr lang="ko-KR" altLang="en-US" sz="1200" dirty="0" err="1" smtClean="0">
                <a:solidFill>
                  <a:srgbClr val="40454A"/>
                </a:solidFill>
              </a:rPr>
              <a:t>통해야하는</a:t>
            </a:r>
            <a:r>
              <a:rPr lang="ko-KR" altLang="en-US" sz="1200" dirty="0" smtClean="0">
                <a:solidFill>
                  <a:srgbClr val="40454A"/>
                </a:solidFill>
              </a:rPr>
              <a:t> 경우에는 </a:t>
            </a:r>
            <a:r>
              <a:rPr lang="en-US" altLang="ko-KR" sz="1200" dirty="0" smtClean="0">
                <a:solidFill>
                  <a:srgbClr val="40454A"/>
                </a:solidFill>
              </a:rPr>
              <a:t>P2P </a:t>
            </a:r>
            <a:r>
              <a:rPr lang="ko-KR" altLang="en-US" sz="1200" dirty="0" smtClean="0">
                <a:solidFill>
                  <a:srgbClr val="40454A"/>
                </a:solidFill>
              </a:rPr>
              <a:t>연결을 할 수 없다</a:t>
            </a:r>
            <a:r>
              <a:rPr lang="en-US" altLang="ko-KR" sz="1200" dirty="0" smtClean="0">
                <a:solidFill>
                  <a:srgbClr val="40454A"/>
                </a:solidFill>
              </a:rPr>
              <a:t>. </a:t>
            </a: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rgbClr val="40454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NAT</a:t>
            </a:r>
            <a:r>
              <a:rPr lang="ko-KR" altLang="en-US" sz="1200" dirty="0"/>
              <a:t>를 해결하는 방안으로 </a:t>
            </a:r>
            <a:r>
              <a:rPr lang="en-US" altLang="ko-KR" sz="1200" dirty="0"/>
              <a:t>2</a:t>
            </a:r>
            <a:r>
              <a:rPr lang="ko-KR" altLang="en-US" sz="1200" dirty="0" smtClean="0"/>
              <a:t>가지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40454A"/>
                </a:solidFill>
              </a:rPr>
              <a:t>STUN Server (</a:t>
            </a:r>
            <a:r>
              <a:rPr lang="en-US" altLang="ko-KR" sz="1200" dirty="0"/>
              <a:t>Session Traversal Utilities for </a:t>
            </a:r>
            <a:r>
              <a:rPr lang="en-US" altLang="ko-KR" sz="1200" dirty="0" smtClean="0"/>
              <a:t>NAT) - </a:t>
            </a:r>
            <a:r>
              <a:rPr lang="en-US" altLang="ko-KR" sz="1200" dirty="0"/>
              <a:t> RFC </a:t>
            </a:r>
            <a:r>
              <a:rPr lang="en-US" altLang="ko-KR" sz="1200" dirty="0" smtClean="0"/>
              <a:t>3489 / </a:t>
            </a:r>
            <a:r>
              <a:rPr lang="en-US" altLang="ko-KR" sz="1200" dirty="0"/>
              <a:t>RFC </a:t>
            </a:r>
            <a:r>
              <a:rPr lang="en-US" altLang="ko-KR" sz="1200" dirty="0" smtClean="0"/>
              <a:t>5389 / RFC </a:t>
            </a:r>
            <a:r>
              <a:rPr lang="en-US" altLang="ko-KR" sz="1200" dirty="0"/>
              <a:t>5780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공인 </a:t>
            </a:r>
            <a:r>
              <a:rPr lang="ko-KR" altLang="en-US" sz="1200" dirty="0" err="1" smtClean="0"/>
              <a:t>아이피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네트웍에</a:t>
            </a:r>
            <a:r>
              <a:rPr lang="ko-KR" altLang="en-US" sz="1200" dirty="0" smtClean="0"/>
              <a:t> 존재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사용자의 </a:t>
            </a:r>
            <a:r>
              <a:rPr lang="ko-KR" altLang="en-US" sz="1200" dirty="0"/>
              <a:t>공인 주소를 찾고 </a:t>
            </a:r>
            <a:r>
              <a:rPr lang="en-US" altLang="ko-KR" sz="1200" dirty="0" smtClean="0"/>
              <a:t>P2P</a:t>
            </a:r>
            <a:r>
              <a:rPr lang="ko-KR" altLang="en-US" sz="1200" dirty="0"/>
              <a:t>로 직접적인 연결을 막는 요소가 </a:t>
            </a:r>
            <a:r>
              <a:rPr lang="ko-KR" altLang="en-US" sz="1200" dirty="0" err="1"/>
              <a:t>라우터</a:t>
            </a:r>
            <a:r>
              <a:rPr lang="ko-KR" altLang="en-US" sz="1200" dirty="0"/>
              <a:t> 내에 있는지 알아내는 </a:t>
            </a:r>
            <a:r>
              <a:rPr lang="ko-KR" altLang="en-US" sz="1200" dirty="0" smtClean="0"/>
              <a:t>프로토콜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rgbClr val="40454A"/>
                </a:solidFill>
              </a:rPr>
              <a:t>라우터</a:t>
            </a:r>
            <a:r>
              <a:rPr lang="ko-KR" altLang="en-US" sz="1200" dirty="0" smtClean="0">
                <a:solidFill>
                  <a:srgbClr val="40454A"/>
                </a:solidFill>
              </a:rPr>
              <a:t> 장비가 </a:t>
            </a:r>
            <a:r>
              <a:rPr lang="ko-KR" altLang="en-US" sz="1200" dirty="0" err="1" smtClean="0">
                <a:solidFill>
                  <a:srgbClr val="40454A"/>
                </a:solidFill>
              </a:rPr>
              <a:t>지원해야함</a:t>
            </a:r>
            <a:endParaRPr lang="en-US" altLang="ko-KR" sz="1200" dirty="0" smtClean="0">
              <a:solidFill>
                <a:srgbClr val="40454A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40454A"/>
                </a:solidFill>
              </a:rPr>
              <a:t>TURN Server (</a:t>
            </a:r>
            <a:r>
              <a:rPr lang="en-US" altLang="ko-KR" sz="1200" dirty="0"/>
              <a:t>Traversal Using Relays around </a:t>
            </a:r>
            <a:r>
              <a:rPr lang="en-US" altLang="ko-KR" sz="1200" dirty="0" smtClean="0"/>
              <a:t>NAT) - </a:t>
            </a:r>
            <a:r>
              <a:rPr lang="en-US" altLang="ko-KR" sz="1200" dirty="0">
                <a:hlinkClick r:id="rId3"/>
              </a:rPr>
              <a:t>RFC </a:t>
            </a:r>
            <a:r>
              <a:rPr lang="en-US" altLang="ko-KR" sz="1200" dirty="0" smtClean="0">
                <a:hlinkClick r:id="rId3"/>
              </a:rPr>
              <a:t>5766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 </a:t>
            </a:r>
            <a:r>
              <a:rPr lang="en-US" altLang="ko-KR" sz="1200" dirty="0">
                <a:hlinkClick r:id="rId4"/>
              </a:rPr>
              <a:t>RFC </a:t>
            </a:r>
            <a:r>
              <a:rPr lang="en-US" altLang="ko-KR" sz="1200" dirty="0" smtClean="0">
                <a:hlinkClick r:id="rId4"/>
              </a:rPr>
              <a:t>6062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공인 </a:t>
            </a:r>
            <a:r>
              <a:rPr lang="ko-KR" altLang="en-US" sz="1200" dirty="0" err="1" smtClean="0"/>
              <a:t>아이피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네트웍에</a:t>
            </a:r>
            <a:r>
              <a:rPr lang="ko-KR" altLang="en-US" sz="1200" dirty="0" smtClean="0"/>
              <a:t> 존재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TURN</a:t>
            </a:r>
            <a:r>
              <a:rPr lang="ko-KR" altLang="en-US" sz="1200" dirty="0"/>
              <a:t>은 </a:t>
            </a:r>
            <a:r>
              <a:rPr lang="en-US" altLang="ko-KR" sz="1200" dirty="0"/>
              <a:t>Peer</a:t>
            </a:r>
            <a:r>
              <a:rPr lang="ko-KR" altLang="en-US" sz="1200" dirty="0"/>
              <a:t>가 결국 서로를 찾지 못 했을 경우 </a:t>
            </a:r>
            <a:r>
              <a:rPr lang="en-US" altLang="ko-KR" sz="1200" dirty="0"/>
              <a:t>Peer </a:t>
            </a:r>
            <a:r>
              <a:rPr lang="ko-KR" altLang="en-US" sz="1200" dirty="0"/>
              <a:t>간의 모든 정보를 </a:t>
            </a:r>
            <a:r>
              <a:rPr lang="en-US" altLang="ko-KR" sz="1200" dirty="0"/>
              <a:t>relay </a:t>
            </a:r>
            <a:r>
              <a:rPr lang="ko-KR" altLang="en-US" sz="1200" dirty="0"/>
              <a:t>해주는 </a:t>
            </a:r>
            <a:r>
              <a:rPr lang="ko-KR" altLang="en-US" sz="1200" dirty="0" smtClean="0"/>
              <a:t>서버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피어</a:t>
            </a:r>
            <a:r>
              <a:rPr lang="en-US" altLang="ko-KR" sz="1200" dirty="0"/>
              <a:t>(Peer)</a:t>
            </a:r>
            <a:r>
              <a:rPr lang="ko-KR" altLang="en-US" sz="1200" dirty="0"/>
              <a:t>들 간에 </a:t>
            </a:r>
            <a:r>
              <a:rPr lang="en-US" altLang="ko-KR" sz="1200" dirty="0"/>
              <a:t>UDP</a:t>
            </a:r>
            <a:r>
              <a:rPr lang="ko-KR" altLang="en-US" sz="1200" dirty="0"/>
              <a:t>로 직접 통신을 시도하고 이를 실패하면 </a:t>
            </a:r>
            <a:r>
              <a:rPr lang="en-US" altLang="ko-KR" sz="1200" dirty="0"/>
              <a:t>TCP</a:t>
            </a:r>
            <a:r>
              <a:rPr lang="ko-KR" altLang="en-US" sz="1200" dirty="0"/>
              <a:t>를 </a:t>
            </a:r>
            <a:r>
              <a:rPr lang="ko-KR" altLang="en-US" sz="1200" dirty="0" smtClean="0"/>
              <a:t>이용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이마저도 실패하면 </a:t>
            </a:r>
            <a:r>
              <a:rPr lang="en-US" altLang="ko-KR" sz="1200" dirty="0"/>
              <a:t>Peer</a:t>
            </a:r>
            <a:r>
              <a:rPr lang="ko-KR" altLang="en-US" sz="1200" dirty="0"/>
              <a:t>간의 모든 데이터는 </a:t>
            </a:r>
            <a:r>
              <a:rPr lang="en-US" altLang="ko-KR" sz="1200" dirty="0"/>
              <a:t>TURN </a:t>
            </a:r>
            <a:r>
              <a:rPr lang="ko-KR" altLang="en-US" sz="1200" dirty="0"/>
              <a:t>으로 </a:t>
            </a:r>
            <a:r>
              <a:rPr lang="en-US" altLang="ko-KR" sz="1200" dirty="0" smtClean="0"/>
              <a:t>relay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rgbClr val="40454A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40454A"/>
              </a:solidFill>
            </a:endParaRPr>
          </a:p>
          <a:p>
            <a:pPr lvl="1"/>
            <a:endParaRPr lang="en-US" altLang="ko-KR" sz="1200" dirty="0" smtClean="0">
              <a:solidFill>
                <a:srgbClr val="40454A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40454A"/>
              </a:solidFill>
              <a:sym typeface="Wingdings" panose="05000000000000000000" pitchFamily="2" charset="2"/>
            </a:endParaRPr>
          </a:p>
        </p:txBody>
      </p:sp>
      <p:pic>
        <p:nvPicPr>
          <p:cNvPr id="5124" name="Picture 4" descr="https://coiiee.com/data/blog/2016/12/14/1481703425_a642da6c070ce26bf837cdd7d8f35b6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99" y="2221447"/>
            <a:ext cx="3898421" cy="230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sp>
        <p:nvSpPr>
          <p:cNvPr id="2" name="직사각형 1"/>
          <p:cNvSpPr/>
          <p:nvPr/>
        </p:nvSpPr>
        <p:spPr>
          <a:xfrm>
            <a:off x="285544" y="1296133"/>
            <a:ext cx="87392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P2P </a:t>
            </a:r>
            <a:r>
              <a:rPr lang="ko-KR" altLang="en-US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의 확장 </a:t>
            </a:r>
            <a:endParaRPr lang="en-US" altLang="ko-KR" sz="2000" b="1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- Mesh</a:t>
            </a:r>
          </a:p>
          <a:p>
            <a:pPr fontAlgn="base"/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-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 SFU (Selective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F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orwarding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U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nit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)  </a:t>
            </a:r>
            <a:endParaRPr lang="en-US" altLang="ko-KR" sz="2000" b="1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- MCU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(Multipoint control unit)</a:t>
            </a:r>
          </a:p>
          <a:p>
            <a:pPr fontAlgn="base"/>
            <a:endParaRPr lang="en-US" altLang="ko-KR" sz="20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7170" name="Picture 2" descr="webrtc sfu mc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10" y="2792516"/>
            <a:ext cx="6601545" cy="37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3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24736"/>
              </p:ext>
            </p:extLst>
          </p:nvPr>
        </p:nvGraphicFramePr>
        <p:xfrm>
          <a:off x="100739" y="712923"/>
          <a:ext cx="8909088" cy="5628954"/>
        </p:xfrm>
        <a:graphic>
          <a:graphicData uri="http://schemas.openxmlformats.org/drawingml/2006/table">
            <a:tbl>
              <a:tblPr/>
              <a:tblGrid>
                <a:gridCol w="2459037"/>
                <a:gridCol w="544866"/>
                <a:gridCol w="603773"/>
                <a:gridCol w="544866"/>
                <a:gridCol w="456509"/>
                <a:gridCol w="441785"/>
                <a:gridCol w="736307"/>
                <a:gridCol w="3121945"/>
              </a:tblGrid>
              <a:tr h="6031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Solution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SFU?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MCU?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녹화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녹음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OSS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License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특징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804137"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effectLst/>
                        </a:rPr>
                        <a:t> Intel Collaboration Suite for WebRTC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O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O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41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Janus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GPL v3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 </a:t>
                      </a:r>
                      <a:r>
                        <a:rPr lang="en-US" altLang="ko-KR" sz="1100">
                          <a:effectLst/>
                        </a:rPr>
                        <a:t>WebRTC Gateway</a:t>
                      </a:r>
                      <a:r>
                        <a:rPr lang="ko-KR" altLang="en-US" sz="1100">
                          <a:effectLst/>
                        </a:rPr>
                        <a:t>로 </a:t>
                      </a:r>
                      <a:r>
                        <a:rPr lang="en-US" altLang="ko-KR" sz="1100">
                          <a:effectLst/>
                        </a:rPr>
                        <a:t>SFU/MCU</a:t>
                      </a:r>
                      <a:r>
                        <a:rPr lang="ko-KR" altLang="en-US" sz="1100">
                          <a:effectLst/>
                        </a:rPr>
                        <a:t>는 </a:t>
                      </a:r>
                      <a:r>
                        <a:rPr lang="en-US" altLang="ko-KR" sz="1100">
                          <a:effectLst/>
                        </a:rPr>
                        <a:t>Plugin</a:t>
                      </a:r>
                      <a:r>
                        <a:rPr lang="ko-KR" altLang="en-US" sz="1100">
                          <a:effectLst/>
                        </a:rPr>
                        <a:t>으로 구현</a:t>
                      </a:r>
                      <a:r>
                        <a:rPr lang="en-US" altLang="ko-KR" sz="1100">
                          <a:effectLst/>
                        </a:rPr>
                        <a:t>, Slack</a:t>
                      </a:r>
                      <a:r>
                        <a:rPr lang="ko-KR" altLang="en-US" sz="1100">
                          <a:effectLst/>
                        </a:rPr>
                        <a:t>에서 사용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6031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Jitsi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VideoBridge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Apache2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 </a:t>
                      </a:r>
                      <a:r>
                        <a:rPr lang="en-US" altLang="ko-KR" sz="1100">
                          <a:effectLst/>
                        </a:rPr>
                        <a:t>Atlassian</a:t>
                      </a:r>
                      <a:r>
                        <a:rPr lang="ko-KR" altLang="en-US" sz="1100">
                          <a:effectLst/>
                        </a:rPr>
                        <a:t>에 인수</a:t>
                      </a:r>
                      <a:r>
                        <a:rPr lang="en-US" altLang="ko-KR" sz="1100">
                          <a:effectLst/>
                        </a:rPr>
                        <a:t>, Talky.io</a:t>
                      </a:r>
                      <a:r>
                        <a:rPr lang="ko-KR" altLang="en-US" sz="1100">
                          <a:effectLst/>
                        </a:rPr>
                        <a:t>에서 이용</a:t>
                      </a:r>
                      <a:r>
                        <a:rPr lang="en-US" altLang="ko-KR" sz="1100">
                          <a:effectLst/>
                        </a:rPr>
                        <a:t>, Simulcast</a:t>
                      </a:r>
                      <a:r>
                        <a:rPr lang="ko-KR" altLang="en-US" sz="1100">
                          <a:effectLst/>
                        </a:rPr>
                        <a:t>가 가능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60310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Kurento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Apache2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Nubomedia</a:t>
                      </a:r>
                      <a:r>
                        <a:rPr lang="ko-KR" altLang="en-US" sz="1100">
                          <a:effectLst/>
                        </a:rPr>
                        <a:t>가 관리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206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Licode/Erizo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MIT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 원래 </a:t>
                      </a:r>
                      <a:r>
                        <a:rPr lang="en-US" altLang="ko-KR" sz="1100" dirty="0">
                          <a:effectLst/>
                        </a:rPr>
                        <a:t>MCU</a:t>
                      </a:r>
                      <a:r>
                        <a:rPr lang="ko-KR" altLang="en-US" sz="1100" dirty="0">
                          <a:effectLst/>
                        </a:rPr>
                        <a:t>이며 </a:t>
                      </a:r>
                      <a:r>
                        <a:rPr lang="en-US" altLang="ko-KR" sz="1100" dirty="0">
                          <a:effectLst/>
                        </a:rPr>
                        <a:t>SFU</a:t>
                      </a:r>
                      <a:r>
                        <a:rPr lang="ko-KR" altLang="en-US" sz="1100" dirty="0">
                          <a:effectLst/>
                        </a:rPr>
                        <a:t>는 옵션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206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MediaSoup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ISC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Nodejs</a:t>
                      </a:r>
                      <a:r>
                        <a:rPr lang="en-US" sz="1100" dirty="0">
                          <a:effectLst/>
                        </a:rPr>
                        <a:t> API</a:t>
                      </a:r>
                      <a:r>
                        <a:rPr lang="ko-KR" altLang="en-US" sz="1100" dirty="0">
                          <a:effectLst/>
                        </a:rPr>
                        <a:t>가 있음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103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MeDooze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  <a:r>
                        <a:rPr lang="en-US" altLang="ko-KR" sz="1100">
                          <a:effectLst/>
                        </a:rPr>
                        <a:t>?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SIP </a:t>
                      </a:r>
                      <a:r>
                        <a:rPr lang="ko-KR" altLang="en-US" sz="1100" dirty="0">
                          <a:effectLst/>
                        </a:rPr>
                        <a:t>연계 강조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206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PowerMedia XMS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SOftBank</a:t>
                      </a:r>
                      <a:r>
                        <a:rPr lang="ko-KR" altLang="en-US" sz="1100">
                          <a:effectLst/>
                        </a:rPr>
                        <a:t>가 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103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SORA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206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OpenTok Mantis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  <a:r>
                        <a:rPr lang="en-US" altLang="ko-KR" sz="1100">
                          <a:effectLst/>
                        </a:rPr>
                        <a:t>?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Tokbox </a:t>
                      </a:r>
                      <a:r>
                        <a:rPr lang="ko-KR" altLang="en-US" sz="1100">
                          <a:effectLst/>
                        </a:rPr>
                        <a:t>내부 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103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SkyLink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Skylink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ko-KR" altLang="en-US" sz="1100" dirty="0">
                          <a:effectLst/>
                        </a:rPr>
                        <a:t>내부 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59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800" dirty="0" smtClean="0"/>
              <a:t>강사소개 </a:t>
            </a:r>
            <a:endParaRPr lang="en-US" altLang="ko-KR" sz="1800" dirty="0" smtClean="0"/>
          </a:p>
          <a:p>
            <a:pPr marL="400050" lvl="1" indent="180975"/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백지훈 인천대 컴퓨터공학</a:t>
            </a:r>
            <a:r>
              <a:rPr lang="en-US" altLang="ko-KR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전자계산학</a:t>
            </a:r>
            <a:r>
              <a:rPr lang="en-US" altLang="ko-KR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95</a:t>
            </a:r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학번</a:t>
            </a:r>
            <a:endParaRPr lang="en-US" altLang="ko-KR" sz="14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400050" lvl="1" indent="180975"/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 </a:t>
            </a:r>
            <a:r>
              <a:rPr lang="ko-KR" altLang="en-US" sz="14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모베란</a:t>
            </a:r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대표이사 </a:t>
            </a:r>
            <a:r>
              <a:rPr lang="en-US" altLang="ko-KR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http://www.moberan.com</a:t>
            </a:r>
            <a:r>
              <a:rPr lang="en-US" altLang="ko-KR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marL="400050" lvl="1" indent="180975"/>
            <a:r>
              <a:rPr lang="en-US" altLang="ko-KR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Email : jhbaik@moberan.com</a:t>
            </a:r>
            <a:endParaRPr lang="en-US" altLang="ko-KR" sz="1800" dirty="0" smtClean="0"/>
          </a:p>
          <a:p>
            <a:pPr marL="0" indent="180975"/>
            <a:r>
              <a:rPr lang="ko-KR" altLang="en-US" sz="1800" dirty="0" smtClean="0"/>
              <a:t>강의 </a:t>
            </a:r>
            <a:endParaRPr lang="en-US" altLang="ko-KR" sz="1800" dirty="0" smtClean="0"/>
          </a:p>
          <a:p>
            <a:pPr marL="400050" lvl="1" indent="180975"/>
            <a:r>
              <a:rPr lang="en-US" altLang="ko-KR" sz="1400" dirty="0" smtClean="0"/>
              <a:t>2018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01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04 ~17</a:t>
            </a:r>
            <a:r>
              <a:rPr lang="ko-KR" altLang="en-US" sz="1400" dirty="0" smtClean="0"/>
              <a:t>일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주중 </a:t>
            </a:r>
            <a:r>
              <a:rPr lang="en-US" altLang="ko-KR" sz="1400" dirty="0"/>
              <a:t>10</a:t>
            </a:r>
            <a:r>
              <a:rPr lang="ko-KR" altLang="en-US" sz="1400" dirty="0"/>
              <a:t>일간</a:t>
            </a:r>
            <a:r>
              <a:rPr lang="en-US" altLang="ko-KR" sz="1400" dirty="0" smtClean="0"/>
              <a:t>)</a:t>
            </a:r>
          </a:p>
          <a:p>
            <a:pPr marL="400050" lvl="1" indent="180975"/>
            <a:r>
              <a:rPr lang="en-US" altLang="ko-KR" sz="1400" dirty="0" smtClean="0"/>
              <a:t>10</a:t>
            </a:r>
            <a:r>
              <a:rPr lang="ko-KR" altLang="en-US" sz="1400" dirty="0" smtClean="0"/>
              <a:t>시</a:t>
            </a:r>
            <a:r>
              <a:rPr lang="en-US" altLang="ko-KR" sz="1400" dirty="0"/>
              <a:t>~</a:t>
            </a:r>
            <a:r>
              <a:rPr lang="en-US" altLang="ko-KR" sz="1400" dirty="0" smtClean="0"/>
              <a:t>12</a:t>
            </a:r>
            <a:r>
              <a:rPr lang="ko-KR" altLang="en-US" sz="1400" dirty="0" smtClean="0"/>
              <a:t>시 </a:t>
            </a:r>
            <a:r>
              <a:rPr lang="en-US" altLang="ko-KR" sz="1400" dirty="0" smtClean="0"/>
              <a:t>(2</a:t>
            </a:r>
            <a:r>
              <a:rPr lang="ko-KR" altLang="en-US" sz="1400" dirty="0" smtClean="0"/>
              <a:t>시간씩</a:t>
            </a:r>
            <a:r>
              <a:rPr lang="en-US" altLang="ko-KR" sz="1400" dirty="0" smtClean="0"/>
              <a:t>)</a:t>
            </a:r>
          </a:p>
          <a:p>
            <a:pPr marL="400050" lvl="1" indent="180975"/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를 이용한 화상통신 개발</a:t>
            </a:r>
            <a:endParaRPr lang="en-US" altLang="ko-KR" sz="1400" dirty="0" smtClean="0"/>
          </a:p>
          <a:p>
            <a:pPr marL="0" indent="180975"/>
            <a:r>
              <a:rPr lang="ko-KR" altLang="en-US" sz="1800" dirty="0" smtClean="0"/>
              <a:t>목표 </a:t>
            </a:r>
            <a:endParaRPr lang="en-US" altLang="ko-KR" sz="1800" dirty="0"/>
          </a:p>
          <a:p>
            <a:pPr marL="400050" lvl="1" indent="180975"/>
            <a:r>
              <a:rPr lang="ko-KR" altLang="en-US" sz="1400" dirty="0" smtClean="0"/>
              <a:t>새로운 </a:t>
            </a:r>
            <a:r>
              <a:rPr lang="ko-KR" altLang="en-US" sz="1400" dirty="0"/>
              <a:t>통신 표준인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를 배워 </a:t>
            </a:r>
            <a:r>
              <a:rPr lang="ko-KR" altLang="en-US" sz="1400" dirty="0" smtClean="0"/>
              <a:t>이해하고</a:t>
            </a:r>
            <a:endParaRPr lang="en-US" altLang="ko-KR" sz="1400" dirty="0"/>
          </a:p>
          <a:p>
            <a:pPr marL="400050" lvl="1" indent="180975"/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P2P </a:t>
            </a:r>
            <a:r>
              <a:rPr lang="ko-KR" altLang="en-US" sz="1400" dirty="0"/>
              <a:t>화상 사이트 구축해본다</a:t>
            </a:r>
            <a:r>
              <a:rPr lang="en-US" altLang="ko-KR" sz="1400" dirty="0"/>
              <a:t>. </a:t>
            </a:r>
          </a:p>
          <a:p>
            <a:pPr marL="0" indent="180975"/>
            <a:r>
              <a:rPr lang="en-US" altLang="ko-KR" sz="2200" dirty="0" smtClean="0"/>
              <a:t>Prerequisite</a:t>
            </a:r>
          </a:p>
          <a:p>
            <a:pPr marL="400050" lvl="1" indent="180975"/>
            <a:r>
              <a:rPr lang="en-US" altLang="ko-KR" sz="1800" dirty="0" smtClean="0"/>
              <a:t>Web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개발을 알고 있어야 한다</a:t>
            </a:r>
            <a:r>
              <a:rPr lang="en-US" altLang="ko-KR" sz="1800" dirty="0" smtClean="0"/>
              <a:t>. </a:t>
            </a:r>
          </a:p>
          <a:p>
            <a:pPr marL="800100" lvl="2" indent="180975"/>
            <a:r>
              <a:rPr lang="en-US" altLang="ko-KR" sz="1400" smtClean="0"/>
              <a:t>HTTP/HTML/JAVASCRIPT</a:t>
            </a:r>
            <a:endParaRPr lang="en-US" altLang="ko-KR" sz="1400" dirty="0" smtClean="0"/>
          </a:p>
          <a:p>
            <a:pPr marL="0" indent="0">
              <a:buNone/>
            </a:pPr>
            <a:endParaRPr lang="ko-KR" altLang="en-US" sz="18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#2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6543" y="1433318"/>
            <a:ext cx="8413003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소개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역사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현재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구조</a:t>
            </a: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r>
              <a:rPr lang="en-US" altLang="ko-KR" sz="1400" dirty="0" smtClean="0"/>
              <a:t>P2P</a:t>
            </a:r>
          </a:p>
          <a:p>
            <a:pPr marL="1200150" lvl="2" indent="-285750">
              <a:buFontTx/>
              <a:buChar char="-"/>
            </a:pPr>
            <a:r>
              <a:rPr lang="en-US" altLang="ko-KR" sz="1400" dirty="0"/>
              <a:t>STUN (Simple Traversal Utilities for NAT)</a:t>
            </a:r>
          </a:p>
          <a:p>
            <a:pPr marL="1200150" lvl="2" indent="-285750">
              <a:buFontTx/>
              <a:buChar char="-"/>
            </a:pPr>
            <a:r>
              <a:rPr lang="en-US" altLang="ko-KR" sz="1400" dirty="0"/>
              <a:t>TURN (Traversal using Relay NAT)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smtClean="0"/>
              <a:t>확장</a:t>
            </a:r>
            <a:endParaRPr lang="en-US" altLang="ko-KR" sz="1400" dirty="0" smtClean="0"/>
          </a:p>
          <a:p>
            <a:pPr marL="1200150" lvl="2" indent="-285750">
              <a:buFontTx/>
              <a:buChar char="-"/>
            </a:pPr>
            <a:r>
              <a:rPr lang="en-US" altLang="ko-KR" sz="1400" dirty="0" smtClean="0"/>
              <a:t>MCU </a:t>
            </a:r>
            <a:r>
              <a:rPr lang="en-US" altLang="ko-KR" sz="1400" dirty="0"/>
              <a:t>(Multipoint control </a:t>
            </a:r>
            <a:r>
              <a:rPr lang="en-US" altLang="ko-KR" sz="1400" dirty="0" smtClean="0"/>
              <a:t>unit)</a:t>
            </a:r>
          </a:p>
          <a:p>
            <a:pPr marL="1200150" lvl="2" indent="-285750">
              <a:buFontTx/>
              <a:buChar char="-"/>
            </a:pPr>
            <a:r>
              <a:rPr lang="en-US" altLang="ko-KR" sz="1400" dirty="0" smtClean="0"/>
              <a:t>SFU </a:t>
            </a:r>
            <a:r>
              <a:rPr lang="en-US" altLang="ko-KR" sz="1400" dirty="0"/>
              <a:t>(selective forwarding unit)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P2P </a:t>
            </a:r>
            <a:r>
              <a:rPr lang="ko-KR" altLang="en-US" sz="1400" dirty="0"/>
              <a:t>간단한 </a:t>
            </a:r>
            <a:r>
              <a:rPr lang="ko-KR" altLang="en-US" sz="1400" dirty="0" smtClean="0"/>
              <a:t>데모</a:t>
            </a:r>
            <a:endParaRPr lang="en-US" altLang="ko-KR" sz="1400" dirty="0" smtClean="0"/>
          </a:p>
          <a:p>
            <a:endParaRPr lang="ko-KR" altLang="en-US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 err="1"/>
              <a:t>MediaStream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getUserMedia</a:t>
            </a:r>
            <a:r>
              <a:rPr lang="en-US" altLang="ko-KR" sz="1400" dirty="0"/>
              <a:t>) </a:t>
            </a:r>
            <a:r>
              <a:rPr lang="ko-KR" altLang="en-US" sz="1400" dirty="0" smtClean="0"/>
              <a:t>소개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소개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소스 분석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 err="1"/>
              <a:t>RTCPeerConnection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소개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OFFER-ANSWER Model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SDP </a:t>
            </a:r>
            <a:r>
              <a:rPr lang="en-US" altLang="ko-KR" sz="1400" dirty="0"/>
              <a:t>(Session Description </a:t>
            </a:r>
            <a:r>
              <a:rPr lang="en-US" altLang="ko-KR" sz="1400" dirty="0" smtClean="0"/>
              <a:t>Protocol)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ICE </a:t>
            </a:r>
            <a:r>
              <a:rPr lang="en-US" altLang="ko-KR" sz="1400" dirty="0"/>
              <a:t>(Interactive connectivity </a:t>
            </a:r>
            <a:r>
              <a:rPr lang="en-US" altLang="ko-KR" sz="1400" dirty="0" smtClean="0"/>
              <a:t>establishment)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SignalServer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없이 </a:t>
            </a:r>
            <a:r>
              <a:rPr lang="en-US" altLang="ko-KR" sz="1400" dirty="0"/>
              <a:t>P2P</a:t>
            </a:r>
            <a:r>
              <a:rPr lang="ko-KR" altLang="en-US" sz="1400" dirty="0"/>
              <a:t>로 </a:t>
            </a:r>
            <a:r>
              <a:rPr lang="en-US" altLang="ko-KR" sz="1400" dirty="0"/>
              <a:t>1:1 </a:t>
            </a:r>
            <a:r>
              <a:rPr lang="ko-KR" altLang="en-US" sz="1400" dirty="0"/>
              <a:t>통신 제작</a:t>
            </a:r>
          </a:p>
          <a:p>
            <a:r>
              <a:rPr lang="ko-KR" altLang="en-US" sz="1400" dirty="0"/>
              <a:t/>
            </a:r>
            <a:br>
              <a:rPr lang="ko-KR" altLang="en-US" sz="1400" dirty="0"/>
            </a:br>
            <a:endParaRPr lang="en-US" altLang="ko-KR" sz="8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#3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5833" y="1433318"/>
            <a:ext cx="878393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/>
              <a:t>1:1 </a:t>
            </a:r>
            <a:r>
              <a:rPr lang="ko-KR" altLang="en-US" sz="1400" dirty="0"/>
              <a:t>통신에 기능 추가 </a:t>
            </a:r>
            <a:endParaRPr lang="en-US" altLang="ko-KR" sz="1400" dirty="0" smtClean="0"/>
          </a:p>
          <a:p>
            <a:r>
              <a:rPr lang="en-US" altLang="ko-KR" sz="1400" dirty="0" smtClean="0"/>
              <a:t>- API </a:t>
            </a:r>
            <a:r>
              <a:rPr lang="ko-KR" altLang="en-US" sz="1400" dirty="0" smtClean="0"/>
              <a:t>소개</a:t>
            </a:r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카메라선택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마이크선택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스피커선택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화상끄기</a:t>
            </a:r>
            <a:endParaRPr lang="ko-KR" altLang="en-US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마이크끄기</a:t>
            </a:r>
            <a:endParaRPr lang="en-US" altLang="ko-KR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음소거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/>
              <a:t>Node.js </a:t>
            </a:r>
            <a:r>
              <a:rPr lang="ko-KR" altLang="en-US" sz="1400" dirty="0"/>
              <a:t>를 이용한 </a:t>
            </a:r>
            <a:r>
              <a:rPr lang="en-US" altLang="ko-KR" sz="1400" dirty="0" err="1"/>
              <a:t>SignalServer</a:t>
            </a:r>
            <a:r>
              <a:rPr lang="en-US" altLang="ko-KR" sz="1400" dirty="0"/>
              <a:t> </a:t>
            </a:r>
            <a:r>
              <a:rPr lang="ko-KR" altLang="en-US" sz="1400" dirty="0"/>
              <a:t>기능 추가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Websocket</a:t>
            </a:r>
            <a:r>
              <a:rPr lang="en-US" altLang="ko-KR" sz="1400" dirty="0"/>
              <a:t> </a:t>
            </a:r>
            <a:r>
              <a:rPr lang="ko-KR" altLang="en-US" sz="1400" dirty="0"/>
              <a:t>소개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Websocket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SignalServer</a:t>
            </a:r>
            <a:r>
              <a:rPr lang="en-US" altLang="ko-KR" sz="1400" dirty="0"/>
              <a:t> </a:t>
            </a:r>
            <a:r>
              <a:rPr lang="ko-KR" altLang="en-US" sz="1400" dirty="0"/>
              <a:t>제작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Websocket</a:t>
            </a:r>
            <a:r>
              <a:rPr lang="en-US" altLang="ko-KR" sz="1400" dirty="0"/>
              <a:t> Client </a:t>
            </a:r>
            <a:r>
              <a:rPr lang="ko-KR" altLang="en-US" sz="1400" dirty="0" smtClean="0"/>
              <a:t>제작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 err="1"/>
              <a:t>SingalServer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Room </a:t>
            </a:r>
            <a:r>
              <a:rPr lang="ko-KR" altLang="en-US" sz="1400" dirty="0"/>
              <a:t>기능 추가 </a:t>
            </a:r>
          </a:p>
          <a:p>
            <a:r>
              <a:rPr lang="en-US" altLang="ko-KR" sz="1400" dirty="0"/>
              <a:t>- Room </a:t>
            </a:r>
            <a:r>
              <a:rPr lang="ko-KR" altLang="en-US" sz="1400" dirty="0"/>
              <a:t>기능 추가 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SignalServer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Room </a:t>
            </a:r>
            <a:r>
              <a:rPr lang="ko-KR" altLang="en-US" sz="1400" dirty="0"/>
              <a:t>기능 추가</a:t>
            </a:r>
          </a:p>
          <a:p>
            <a:r>
              <a:rPr lang="en-US" altLang="ko-KR" sz="1400" dirty="0"/>
              <a:t>- Room List </a:t>
            </a:r>
            <a:r>
              <a:rPr lang="ko-KR" altLang="en-US" sz="1400" dirty="0"/>
              <a:t>기능 추가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패스워드 기능 추가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나가기 기능 추가 </a:t>
            </a:r>
          </a:p>
        </p:txBody>
      </p:sp>
    </p:spTree>
    <p:extLst>
      <p:ext uri="{BB962C8B-B14F-4D97-AF65-F5344CB8AC3E}">
        <p14:creationId xmlns:p14="http://schemas.microsoft.com/office/powerpoint/2010/main" val="93430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#4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5833" y="1433318"/>
            <a:ext cx="878393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7</a:t>
            </a:r>
            <a:r>
              <a:rPr lang="ko-KR" altLang="en-US" dirty="0"/>
              <a:t>일차 </a:t>
            </a:r>
            <a:r>
              <a:rPr lang="en-US" altLang="ko-KR" dirty="0"/>
              <a:t>: </a:t>
            </a:r>
          </a:p>
          <a:p>
            <a:r>
              <a:rPr lang="en-US" altLang="ko-KR" dirty="0" err="1"/>
              <a:t>PeerDataChannel</a:t>
            </a:r>
            <a:r>
              <a:rPr lang="en-US" altLang="ko-KR" dirty="0"/>
              <a:t> </a:t>
            </a:r>
            <a:r>
              <a:rPr lang="ko-KR" altLang="en-US" dirty="0"/>
              <a:t>소개 </a:t>
            </a:r>
          </a:p>
          <a:p>
            <a:r>
              <a:rPr lang="ko-KR" altLang="en-US" dirty="0"/>
              <a:t> </a:t>
            </a:r>
            <a:r>
              <a:rPr lang="en-US" altLang="ko-KR" dirty="0"/>
              <a:t>- Room </a:t>
            </a:r>
            <a:r>
              <a:rPr lang="ko-KR" altLang="en-US" dirty="0"/>
              <a:t>에 채팅 기능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8</a:t>
            </a:r>
            <a:r>
              <a:rPr lang="ko-KR" altLang="en-US" dirty="0"/>
              <a:t>일차 </a:t>
            </a:r>
            <a:r>
              <a:rPr lang="en-US" altLang="ko-KR" dirty="0"/>
              <a:t>: </a:t>
            </a:r>
          </a:p>
          <a:p>
            <a:r>
              <a:rPr lang="ko-KR" altLang="en-US" dirty="0"/>
              <a:t>다자간 </a:t>
            </a:r>
            <a:r>
              <a:rPr lang="en-US" altLang="ko-KR" dirty="0"/>
              <a:t>p2p </a:t>
            </a:r>
            <a:r>
              <a:rPr lang="ko-KR" altLang="en-US" dirty="0"/>
              <a:t>화상 회의 기능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(4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#</a:t>
            </a:r>
            <a:r>
              <a:rPr lang="en-US" altLang="ko-KR" dirty="0" smtClean="0"/>
              <a:t>1</a:t>
            </a:r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일차 </a:t>
            </a:r>
            <a:r>
              <a:rPr lang="en-US" altLang="ko-KR" dirty="0"/>
              <a:t>: </a:t>
            </a:r>
          </a:p>
          <a:p>
            <a:r>
              <a:rPr lang="ko-KR" altLang="en-US" dirty="0"/>
              <a:t>다자간 </a:t>
            </a:r>
            <a:r>
              <a:rPr lang="en-US" altLang="ko-KR" dirty="0"/>
              <a:t>p2p </a:t>
            </a:r>
            <a:r>
              <a:rPr lang="ko-KR" altLang="en-US" dirty="0"/>
              <a:t>화상 회의 기능 추가 </a:t>
            </a:r>
            <a:r>
              <a:rPr lang="en-US" altLang="ko-KR" dirty="0"/>
              <a:t>(4</a:t>
            </a:r>
            <a:r>
              <a:rPr lang="ko-KR" altLang="en-US" dirty="0"/>
              <a:t>명</a:t>
            </a:r>
            <a:r>
              <a:rPr lang="en-US" altLang="ko-KR" dirty="0"/>
              <a:t>) </a:t>
            </a:r>
            <a:r>
              <a:rPr lang="en-US" altLang="ko-KR" dirty="0" smtClean="0"/>
              <a:t>#2</a:t>
            </a:r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일차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Janus </a:t>
            </a:r>
            <a:r>
              <a:rPr lang="en-US" altLang="ko-KR" dirty="0" err="1"/>
              <a:t>Opensource</a:t>
            </a:r>
            <a:r>
              <a:rPr lang="en-US" altLang="ko-KR" dirty="0"/>
              <a:t> </a:t>
            </a:r>
            <a:r>
              <a:rPr lang="en-US" altLang="ko-KR" dirty="0" smtClean="0"/>
              <a:t>SFU Server </a:t>
            </a:r>
            <a:r>
              <a:rPr lang="ko-KR" altLang="en-US" dirty="0" smtClean="0"/>
              <a:t>소개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janus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설치 설명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예제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0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#5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31" y="1570503"/>
            <a:ext cx="5203242" cy="2635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2" y="4244196"/>
            <a:ext cx="4398119" cy="24281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53195" y="6118326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https://</a:t>
            </a:r>
            <a:r>
              <a:rPr lang="ko-KR" altLang="en-US" dirty="0" smtClean="0">
                <a:solidFill>
                  <a:srgbClr val="FF0000"/>
                </a:solidFill>
              </a:rPr>
              <a:t>www.gooroomee.com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34" y="4244196"/>
            <a:ext cx="4398119" cy="24281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0834" y="6118326"/>
            <a:ext cx="1643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https://appr.tc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847631" y="3855771"/>
            <a:ext cx="582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https://</a:t>
            </a:r>
            <a:r>
              <a:rPr lang="ko-KR" altLang="en-US" dirty="0" smtClean="0">
                <a:solidFill>
                  <a:srgbClr val="FF0000"/>
                </a:solidFill>
              </a:rPr>
              <a:t>webrtc.moberan.com/dist7/index.html/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275"/>
            <a:ext cx="8229600" cy="6357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smtClean="0"/>
              <a:t>강의자료</a:t>
            </a:r>
            <a:endParaRPr lang="en-US" altLang="ko-KR" sz="1400" b="1" dirty="0" smtClean="0"/>
          </a:p>
          <a:p>
            <a:pPr marL="0" indent="0">
              <a:buNone/>
            </a:pPr>
            <a:r>
              <a:rPr lang="en-US" altLang="ko-KR" sz="1400" b="1" dirty="0" smtClean="0">
                <a:hlinkClick r:id="rId2"/>
              </a:rPr>
              <a:t>https</a:t>
            </a:r>
            <a:r>
              <a:rPr lang="en-US" altLang="ko-KR" sz="1400" b="1" dirty="0">
                <a:hlinkClick r:id="rId2"/>
              </a:rPr>
              <a:t>://</a:t>
            </a:r>
            <a:r>
              <a:rPr lang="en-US" altLang="ko-KR" sz="1400" b="1" dirty="0" smtClean="0">
                <a:hlinkClick r:id="rId2"/>
              </a:rPr>
              <a:t>github.com/zoops/2018-webrtc-lecture</a:t>
            </a: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참고자료</a:t>
            </a: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한글</a:t>
            </a:r>
            <a:endParaRPr lang="ko-KR" altLang="en-US" sz="1400" b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coiiee.com/blog.php?idx=2</a:t>
            </a:r>
            <a:r>
              <a:rPr lang="en-US" altLang="ko-KR" sz="1400" dirty="0" smtClean="0"/>
              <a:t> : </a:t>
            </a:r>
            <a:r>
              <a:rPr lang="ko-KR" altLang="en-US" sz="1400" dirty="0" err="1" smtClean="0"/>
              <a:t>알기쉬운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자료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4"/>
              </a:rPr>
              <a:t>https://www.html5rocks.com/ko/tutorials/webrtc/basics</a:t>
            </a:r>
            <a:r>
              <a:rPr lang="en-US" altLang="ko-KR" sz="1400" dirty="0" smtClean="0">
                <a:hlinkClick r:id="rId4"/>
              </a:rPr>
              <a:t>/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개념 설명</a:t>
            </a:r>
            <a:endParaRPr lang="en-US" altLang="ko-KR" sz="14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5"/>
              </a:rPr>
              <a:t>https://</a:t>
            </a:r>
            <a:r>
              <a:rPr lang="en-US" altLang="ko-KR" sz="1400" dirty="0" smtClean="0">
                <a:hlinkClick r:id="rId5"/>
              </a:rPr>
              <a:t>developer.mozilla.org/ko/docs/Web/API/WebRTC_API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모질라 </a:t>
            </a: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API </a:t>
            </a:r>
            <a:r>
              <a:rPr lang="ko-KR" altLang="en-US" sz="1400" dirty="0" smtClean="0"/>
              <a:t>문서</a:t>
            </a:r>
            <a:endParaRPr lang="en-US" altLang="ko-KR" sz="14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6"/>
              </a:rPr>
              <a:t>https://cryingnavi.github.io</a:t>
            </a:r>
            <a:r>
              <a:rPr lang="en-US" altLang="ko-KR" sz="1400" dirty="0" smtClean="0">
                <a:hlinkClick r:id="rId6"/>
              </a:rPr>
              <a:t>/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안드로이드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빌드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기본이 </a:t>
            </a:r>
            <a:r>
              <a:rPr lang="ko-KR" altLang="en-US" sz="1400" b="1" dirty="0"/>
              <a:t>되는 사이트</a:t>
            </a:r>
          </a:p>
          <a:p>
            <a:r>
              <a:rPr lang="en-US" altLang="ko-KR" sz="1400" dirty="0">
                <a:hlinkClick r:id="rId7"/>
              </a:rPr>
              <a:t>https://webrtc.org</a:t>
            </a:r>
            <a:r>
              <a:rPr lang="en-US" altLang="ko-KR" sz="1400" dirty="0" smtClean="0">
                <a:hlinkClick r:id="rId7"/>
              </a:rPr>
              <a:t>/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프로젝트를 대표하는 </a:t>
            </a:r>
            <a:r>
              <a:rPr lang="ko-KR" altLang="en-US" sz="1400" dirty="0" smtClean="0"/>
              <a:t>사이트</a:t>
            </a:r>
            <a:r>
              <a:rPr lang="en-US" altLang="ko-KR" sz="1400" dirty="0" smtClean="0"/>
              <a:t>. native Code </a:t>
            </a:r>
            <a:r>
              <a:rPr lang="ko-KR" altLang="en-US" sz="1400" dirty="0" smtClean="0"/>
              <a:t>정보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(Android, IOS, Native..)</a:t>
            </a:r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https://www.w3.org/TR/webrtc</a:t>
            </a:r>
            <a:r>
              <a:rPr lang="en-US" altLang="ko-KR" sz="1400" dirty="0" smtClean="0">
                <a:hlinkClick r:id="rId8"/>
              </a:rPr>
              <a:t>/</a:t>
            </a:r>
            <a:r>
              <a:rPr lang="en-US" altLang="ko-KR" sz="1400" dirty="0" smtClean="0"/>
              <a:t> :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표준 </a:t>
            </a:r>
            <a:r>
              <a:rPr lang="en-US" altLang="ko-KR" sz="1400" dirty="0" smtClean="0"/>
              <a:t>W3C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해외 </a:t>
            </a:r>
            <a:r>
              <a:rPr lang="ko-KR" altLang="en-US" sz="1400" b="1" dirty="0"/>
              <a:t>사이트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9"/>
              </a:rPr>
              <a:t>https://webrtc.github.io/samples</a:t>
            </a:r>
            <a:r>
              <a:rPr lang="en-US" altLang="ko-KR" sz="1400" dirty="0" smtClean="0">
                <a:hlinkClick r:id="rId9"/>
              </a:rPr>
              <a:t>/</a:t>
            </a:r>
            <a:r>
              <a:rPr lang="en-US" altLang="ko-KR" sz="1400" dirty="0" smtClean="0"/>
              <a:t> :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소스코드 저장소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10"/>
              </a:rPr>
              <a:t>https://codelabs.developers.google.com/codelabs/webrtc-web/#</a:t>
            </a:r>
            <a:r>
              <a:rPr lang="en-US" altLang="ko-KR" sz="1400" dirty="0" smtClean="0">
                <a:hlinkClick r:id="rId10"/>
              </a:rPr>
              <a:t>0</a:t>
            </a:r>
            <a:r>
              <a:rPr lang="en-US" altLang="ko-KR" sz="1400" dirty="0" smtClean="0"/>
              <a:t> : </a:t>
            </a:r>
            <a:r>
              <a:rPr lang="ko-KR" altLang="en-US" sz="1400" dirty="0" err="1"/>
              <a:t>따라하기</a:t>
            </a:r>
            <a:r>
              <a:rPr lang="ko-KR" altLang="en-US" sz="1400" dirty="0"/>
              <a:t> 식으로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코딩을 교육받을 수 있는 사이트</a:t>
            </a:r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라이브러리</a:t>
            </a:r>
          </a:p>
          <a:p>
            <a:r>
              <a:rPr lang="en-US" altLang="ko-KR" sz="1400" dirty="0" smtClean="0">
                <a:hlinkClick r:id="rId11"/>
              </a:rPr>
              <a:t>Adapter.js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브라우저마다 </a:t>
            </a:r>
            <a:r>
              <a:rPr lang="en-US" altLang="ko-KR" sz="1400" dirty="0" smtClean="0"/>
              <a:t>API</a:t>
            </a:r>
            <a:r>
              <a:rPr lang="ko-KR" altLang="en-US" sz="1400" dirty="0" smtClean="0"/>
              <a:t>조금씩 다른 </a:t>
            </a: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호환성을 </a:t>
            </a:r>
            <a:r>
              <a:rPr lang="ko-KR" altLang="en-US" sz="1400" dirty="0" smtClean="0"/>
              <a:t>위한 라이브러리 </a:t>
            </a:r>
            <a:r>
              <a:rPr lang="en-US" altLang="ko-KR" sz="1400" dirty="0" smtClean="0"/>
              <a:t>adapter.js </a:t>
            </a:r>
            <a:r>
              <a:rPr lang="ko-KR" altLang="en-US" sz="1400" dirty="0" smtClean="0"/>
              <a:t>제공</a:t>
            </a:r>
            <a:endParaRPr lang="en-US" altLang="ko-KR" sz="1400" dirty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057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6050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err="1" smtClean="0">
                <a:solidFill>
                  <a:schemeClr val="accent4">
                    <a:lumMod val="50000"/>
                  </a:schemeClr>
                </a:solidFill>
              </a:rPr>
              <a:t>WebRTC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3200" dirty="0" smtClean="0"/>
              <a:t>(</a:t>
            </a:r>
            <a:r>
              <a:rPr lang="en-US" altLang="ko-KR" sz="3200" b="1" dirty="0">
                <a:solidFill>
                  <a:schemeClr val="accent2"/>
                </a:solidFill>
              </a:rPr>
              <a:t>Web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chemeClr val="accent2"/>
                </a:solidFill>
              </a:rPr>
              <a:t>R</a:t>
            </a:r>
            <a:r>
              <a:rPr lang="en-US" altLang="ko-KR" sz="3200" dirty="0" err="1"/>
              <a:t>eal</a:t>
            </a:r>
            <a:r>
              <a:rPr lang="en-US" altLang="ko-KR" sz="3200" b="1" dirty="0" err="1">
                <a:solidFill>
                  <a:schemeClr val="accent2"/>
                </a:solidFill>
              </a:rPr>
              <a:t>T</a:t>
            </a:r>
            <a:r>
              <a:rPr lang="en-US" altLang="ko-KR" sz="3200" dirty="0" err="1"/>
              <a:t>ime</a:t>
            </a:r>
            <a:r>
              <a:rPr lang="en-US" altLang="ko-KR" sz="3200" b="1" dirty="0" err="1">
                <a:solidFill>
                  <a:schemeClr val="accent2"/>
                </a:solidFill>
              </a:rPr>
              <a:t>C</a:t>
            </a:r>
            <a:r>
              <a:rPr lang="en-US" altLang="ko-KR" sz="3200" dirty="0" err="1"/>
              <a:t>ommunication</a:t>
            </a:r>
            <a:r>
              <a:rPr lang="en-US" altLang="ko-KR" sz="3200" dirty="0"/>
              <a:t>)</a:t>
            </a:r>
            <a:endParaRPr lang="ko-KR" altLang="en-US" sz="32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pic>
        <p:nvPicPr>
          <p:cNvPr id="7" name="Picture 2" descr="WebRTC architecture diagr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31" y="1467271"/>
            <a:ext cx="4457468" cy="29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572000" y="1467271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웹에서 영상과 </a:t>
            </a:r>
            <a:r>
              <a:rPr lang="ko-KR" altLang="en-US" sz="1100" dirty="0"/>
              <a:t>음성을 통한 인간의 의사소통 </a:t>
            </a:r>
            <a:r>
              <a:rPr lang="en-US" altLang="ko-KR" sz="1100" dirty="0"/>
              <a:t>- </a:t>
            </a:r>
            <a:r>
              <a:rPr lang="ko-KR" altLang="en-US" sz="1100" dirty="0"/>
              <a:t>실시간 대화</a:t>
            </a:r>
            <a:r>
              <a:rPr lang="en-US" altLang="ko-KR" sz="1100" dirty="0"/>
              <a:t>(Real Time Communication, RTC) </a:t>
            </a:r>
            <a:r>
              <a:rPr lang="ko-KR" altLang="en-US" sz="1100" dirty="0"/>
              <a:t>가능하게 하는 </a:t>
            </a:r>
            <a:r>
              <a:rPr lang="ko-KR" altLang="en-US" sz="1100" dirty="0" smtClean="0"/>
              <a:t>것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나아가서 </a:t>
            </a:r>
            <a:r>
              <a:rPr lang="ko-KR" altLang="en-US" sz="1100" dirty="0" err="1" smtClean="0"/>
              <a:t>모바일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부터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IOT </a:t>
            </a:r>
            <a:r>
              <a:rPr lang="ko-KR" altLang="en-US" sz="1100" dirty="0" smtClean="0"/>
              <a:t>까지 같은 기술로 실시간 통신 가능하게 </a:t>
            </a:r>
            <a:r>
              <a:rPr lang="ko-KR" altLang="en-US" sz="1100" dirty="0" err="1" smtClean="0"/>
              <a:t>하는것</a:t>
            </a:r>
            <a:r>
              <a:rPr lang="en-US" altLang="ko-KR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비싼 음성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영상 </a:t>
            </a:r>
            <a:r>
              <a:rPr lang="ko-KR" altLang="en-US" sz="1100" dirty="0" err="1" smtClean="0"/>
              <a:t>기술을을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ActiveX </a:t>
            </a:r>
            <a:r>
              <a:rPr lang="ko-KR" altLang="en-US" sz="1100" dirty="0" smtClean="0"/>
              <a:t>나 </a:t>
            </a:r>
            <a:r>
              <a:rPr lang="en-US" altLang="ko-KR" sz="1100" dirty="0" smtClean="0"/>
              <a:t>Flash </a:t>
            </a:r>
            <a:r>
              <a:rPr lang="ko-KR" altLang="en-US" sz="1100" dirty="0" smtClean="0"/>
              <a:t>같은 플러그인 없이</a:t>
            </a:r>
            <a:endParaRPr lang="en-US" altLang="ko-KR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라이선스나 구현이 </a:t>
            </a:r>
            <a:r>
              <a:rPr lang="ko-KR" altLang="en-US" sz="1100" dirty="0" err="1" smtClean="0"/>
              <a:t>필요없이</a:t>
            </a:r>
            <a:r>
              <a:rPr lang="ko-KR" altLang="en-US" sz="1100" dirty="0" smtClean="0"/>
              <a:t> 값싸게</a:t>
            </a:r>
            <a:endParaRPr lang="en-US" altLang="ko-KR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표준적인 방법으로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표준화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구현할 수 있게 </a:t>
            </a:r>
            <a:r>
              <a:rPr lang="ko-KR" altLang="en-US" sz="1100" dirty="0" err="1" smtClean="0"/>
              <a:t>만드는것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해당 기술을 </a:t>
            </a:r>
            <a:r>
              <a:rPr lang="ko-KR" altLang="en-US" sz="1100" dirty="0" err="1" smtClean="0"/>
              <a:t>오픈소스화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하는것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4717263" y="3339700"/>
            <a:ext cx="4572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Use Case </a:t>
            </a:r>
            <a:b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</a:br>
            <a:r>
              <a:rPr lang="en-US" altLang="ko-KR" sz="1100" dirty="0" smtClean="0"/>
              <a:t>-</a:t>
            </a:r>
            <a:r>
              <a:rPr lang="en-US" altLang="ko-KR" sz="1100" dirty="0"/>
              <a:t> Video Conference / Meeting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Dating / Social Meeting / Social Chat/Calling </a:t>
            </a:r>
            <a:r>
              <a:rPr lang="en-US" altLang="ko-KR" sz="1100" dirty="0" smtClean="0"/>
              <a:t>( </a:t>
            </a:r>
            <a:r>
              <a:rPr lang="en-US" altLang="ko-KR" sz="1100" dirty="0" err="1" smtClean="0"/>
              <a:t>Azar</a:t>
            </a:r>
            <a:r>
              <a:rPr lang="en-US" altLang="ko-KR" sz="1100" dirty="0" smtClean="0"/>
              <a:t>- </a:t>
            </a:r>
            <a:r>
              <a:rPr lang="ko-KR" altLang="en-US" sz="1100" dirty="0" err="1" smtClean="0"/>
              <a:t>아자르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- Webinar 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E Learning / Education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Contact Center/Customer Support/Engagement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Expert / Counseling / Consulting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Collaboration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Broadcasting / Live Interactive Streaming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Customer Research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 err="1"/>
              <a:t>Telehealth</a:t>
            </a:r>
            <a:r>
              <a:rPr lang="en-US" altLang="ko-KR" sz="1100" dirty="0"/>
              <a:t> / Telemedicine / Remote Doctor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Telephone / Call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CCTV, Remote Cam (Interactive, Audio, Recording support)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 err="1"/>
              <a:t>IoT</a:t>
            </a:r>
            <a:r>
              <a:rPr lang="en-US" altLang="ko-KR" sz="1100" dirty="0"/>
              <a:t>, M2M, Things, Device, </a:t>
            </a:r>
            <a:r>
              <a:rPr lang="en-US" altLang="ko-KR" sz="1100" dirty="0" smtClean="0"/>
              <a:t>Wearable</a:t>
            </a:r>
          </a:p>
          <a:p>
            <a:r>
              <a:rPr lang="en-US" altLang="ko-KR" sz="1100" dirty="0" smtClean="0"/>
              <a:t>- Remote </a:t>
            </a:r>
            <a:r>
              <a:rPr lang="en-US" altLang="ko-KR" sz="1100" dirty="0"/>
              <a:t>Field Assistant (</a:t>
            </a:r>
            <a:r>
              <a:rPr lang="ko-KR" altLang="en-US" sz="1100" dirty="0"/>
              <a:t>원격 현장 지원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  <a:br>
              <a:rPr lang="ko-KR" altLang="en-US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Recruit / Interview </a:t>
            </a:r>
            <a:br>
              <a:rPr lang="en-US" altLang="ko-KR" sz="1100" dirty="0"/>
            </a:br>
            <a:r>
              <a:rPr lang="en-US" altLang="ko-KR" sz="1100" dirty="0" smtClean="0"/>
              <a:t>- etc… 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endParaRPr lang="en-US" altLang="ko-KR" sz="1100" dirty="0" smtClean="0"/>
          </a:p>
          <a:p>
            <a:endParaRPr lang="en-US" altLang="ko-KR" sz="1100" dirty="0"/>
          </a:p>
        </p:txBody>
      </p:sp>
      <p:sp>
        <p:nvSpPr>
          <p:cNvPr id="4" name="직사각형 3"/>
          <p:cNvSpPr/>
          <p:nvPr/>
        </p:nvSpPr>
        <p:spPr>
          <a:xfrm>
            <a:off x="95894" y="4404602"/>
            <a:ext cx="5123090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Why </a:t>
            </a:r>
            <a:r>
              <a:rPr lang="en-US" altLang="ko-KR" sz="1600" b="1" dirty="0" err="1">
                <a:solidFill>
                  <a:srgbClr val="0070C0"/>
                </a:solidFill>
                <a:latin typeface="+mj-ea"/>
                <a:ea typeface="+mj-ea"/>
              </a:rPr>
              <a:t>WebRTC</a:t>
            </a:r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 ? </a:t>
            </a:r>
            <a:b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</a:br>
            <a:r>
              <a:rPr lang="en-US" altLang="ko-KR" sz="1100" dirty="0"/>
              <a:t>- </a:t>
            </a:r>
            <a:r>
              <a:rPr lang="en-US" altLang="ko-KR" sz="1100" dirty="0" err="1"/>
              <a:t>WebRTC</a:t>
            </a:r>
            <a:r>
              <a:rPr lang="en-US" altLang="ko-KR" sz="1100" dirty="0"/>
              <a:t> is Free </a:t>
            </a:r>
          </a:p>
          <a:p>
            <a:r>
              <a:rPr lang="en-US" altLang="ko-KR" sz="1100" dirty="0"/>
              <a:t>- Global Standard </a:t>
            </a:r>
            <a:br>
              <a:rPr lang="en-US" altLang="ko-KR" sz="1100" dirty="0"/>
            </a:br>
            <a:r>
              <a:rPr lang="en-US" altLang="ko-KR" sz="1100" dirty="0"/>
              <a:t>- High Quality (Audio, Video, Bandwidth) </a:t>
            </a:r>
            <a:br>
              <a:rPr lang="en-US" altLang="ko-KR" sz="1100" dirty="0"/>
            </a:br>
            <a:r>
              <a:rPr lang="en-US" altLang="ko-KR" sz="1100" dirty="0"/>
              <a:t>- User Friendly (Use your device) </a:t>
            </a:r>
            <a:br>
              <a:rPr lang="en-US" altLang="ko-KR" sz="1100" dirty="0"/>
            </a:br>
            <a:r>
              <a:rPr lang="en-US" altLang="ko-KR" sz="1100" dirty="0"/>
              <a:t>(no Download, no Install, Browser, Any Device)</a:t>
            </a:r>
            <a:br>
              <a:rPr lang="en-US" altLang="ko-KR" sz="1100" dirty="0"/>
            </a:br>
            <a:r>
              <a:rPr lang="en-US" altLang="ko-KR" sz="1100" dirty="0"/>
              <a:t>- Fast (Low </a:t>
            </a:r>
            <a:r>
              <a:rPr lang="en-US" altLang="ko-KR" sz="1100" dirty="0" err="1"/>
              <a:t>laytency</a:t>
            </a:r>
            <a:r>
              <a:rPr lang="en-US" altLang="ko-KR" sz="1100" dirty="0"/>
              <a:t>)</a:t>
            </a:r>
            <a:br>
              <a:rPr lang="en-US" altLang="ko-KR" sz="1100" dirty="0"/>
            </a:br>
            <a:r>
              <a:rPr lang="en-US" altLang="ko-KR" sz="1100" dirty="0"/>
              <a:t>- Easy to Integrate &amp; Deploy 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dirty="0" err="1"/>
              <a:t>WebRTC</a:t>
            </a:r>
            <a:r>
              <a:rPr lang="en-US" altLang="ko-KR" sz="1100" dirty="0"/>
              <a:t> is Secure (No plugin, HTTPS, DTLS, SRTP) 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dirty="0" err="1"/>
              <a:t>WebRTC</a:t>
            </a:r>
            <a:r>
              <a:rPr lang="en-US" altLang="ko-KR" sz="1100" dirty="0"/>
              <a:t> is More Cost Effective 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지속적인 발전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514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680422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역사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5" y="1296133"/>
            <a:ext cx="8611329" cy="53203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6544" y="5021174"/>
            <a:ext cx="1757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54A"/>
                </a:solidFill>
              </a:rPr>
              <a:t>2</a:t>
            </a:r>
            <a:r>
              <a:rPr lang="ko-KR" altLang="en-US" sz="1200" dirty="0">
                <a:solidFill>
                  <a:srgbClr val="40454A"/>
                </a:solidFill>
              </a:rPr>
              <a:t>월 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>
                <a:solidFill>
                  <a:srgbClr val="40454A"/>
                </a:solidFill>
              </a:rPr>
              <a:t>VP8 </a:t>
            </a:r>
            <a:r>
              <a:rPr lang="ko-KR" altLang="en-US" sz="1200" dirty="0">
                <a:solidFill>
                  <a:srgbClr val="40454A"/>
                </a:solidFill>
              </a:rPr>
              <a:t>기술을 가진 </a:t>
            </a:r>
            <a:r>
              <a:rPr lang="en-US" altLang="ko-KR" sz="1200" dirty="0">
                <a:solidFill>
                  <a:srgbClr val="40454A"/>
                </a:solidFill>
              </a:rPr>
              <a:t>On2 Technology</a:t>
            </a:r>
            <a:r>
              <a:rPr lang="ko-KR" altLang="en-US" sz="1200" dirty="0">
                <a:solidFill>
                  <a:srgbClr val="40454A"/>
                </a:solidFill>
              </a:rPr>
              <a:t>를 인수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5682536"/>
            <a:ext cx="2352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54A"/>
                </a:solidFill>
              </a:rPr>
              <a:t>5</a:t>
            </a:r>
            <a:r>
              <a:rPr lang="ko-KR" altLang="en-US" sz="1200" dirty="0">
                <a:solidFill>
                  <a:srgbClr val="40454A"/>
                </a:solidFill>
              </a:rPr>
              <a:t>월 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 err="1">
                <a:solidFill>
                  <a:srgbClr val="40454A"/>
                </a:solidFill>
              </a:rPr>
              <a:t>iLBC</a:t>
            </a:r>
            <a:r>
              <a:rPr lang="en-US" altLang="ko-KR" sz="1200" dirty="0">
                <a:solidFill>
                  <a:srgbClr val="40454A"/>
                </a:solidFill>
              </a:rPr>
              <a:t>, </a:t>
            </a:r>
            <a:r>
              <a:rPr lang="en-US" altLang="ko-KR" sz="1200" dirty="0" err="1">
                <a:solidFill>
                  <a:srgbClr val="40454A"/>
                </a:solidFill>
              </a:rPr>
              <a:t>iSAC</a:t>
            </a:r>
            <a:r>
              <a:rPr lang="en-US" altLang="ko-KR" sz="1200" dirty="0">
                <a:solidFill>
                  <a:srgbClr val="40454A"/>
                </a:solidFill>
              </a:rPr>
              <a:t> </a:t>
            </a:r>
            <a:r>
              <a:rPr lang="ko-KR" altLang="en-US" sz="1200" dirty="0">
                <a:solidFill>
                  <a:srgbClr val="40454A"/>
                </a:solidFill>
              </a:rPr>
              <a:t>오디오 </a:t>
            </a:r>
            <a:r>
              <a:rPr lang="ko-KR" altLang="en-US" sz="1200" dirty="0" err="1">
                <a:solidFill>
                  <a:srgbClr val="40454A"/>
                </a:solidFill>
              </a:rPr>
              <a:t>코덱</a:t>
            </a:r>
            <a:r>
              <a:rPr lang="ko-KR" altLang="en-US" sz="1200" dirty="0">
                <a:solidFill>
                  <a:srgbClr val="40454A"/>
                </a:solidFill>
              </a:rPr>
              <a:t> 기술을 가지고 있던 </a:t>
            </a:r>
            <a:r>
              <a:rPr lang="en-US" altLang="ko-KR" sz="1200" dirty="0">
                <a:solidFill>
                  <a:srgbClr val="40454A"/>
                </a:solidFill>
              </a:rPr>
              <a:t>GIPS</a:t>
            </a:r>
            <a:r>
              <a:rPr lang="ko-KR" altLang="en-US" sz="1200" dirty="0">
                <a:solidFill>
                  <a:srgbClr val="40454A"/>
                </a:solidFill>
              </a:rPr>
              <a:t>를 인수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16789" y="3318214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rgbClr val="40454A"/>
                </a:solidFill>
              </a:rPr>
              <a:t>WebRTC</a:t>
            </a:r>
            <a:r>
              <a:rPr lang="en-US" altLang="ko-KR" sz="1200" dirty="0" smtClean="0">
                <a:solidFill>
                  <a:srgbClr val="40454A"/>
                </a:solidFill>
              </a:rPr>
              <a:t/>
            </a:r>
            <a:br>
              <a:rPr lang="en-US" altLang="ko-KR" sz="1200" dirty="0" smtClean="0">
                <a:solidFill>
                  <a:srgbClr val="40454A"/>
                </a:solidFill>
              </a:rPr>
            </a:br>
            <a:r>
              <a:rPr lang="ko-KR" altLang="en-US" sz="1200" dirty="0" smtClean="0">
                <a:solidFill>
                  <a:srgbClr val="40454A"/>
                </a:solidFill>
              </a:rPr>
              <a:t>오픈 소스화</a:t>
            </a:r>
            <a:endParaRPr lang="ko-KR" altLang="en-US" sz="1200" dirty="0">
              <a:solidFill>
                <a:srgbClr val="40454A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8887" y="2605503"/>
            <a:ext cx="2097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40454A"/>
                </a:solidFill>
              </a:rPr>
              <a:t>WebRTC</a:t>
            </a:r>
            <a:r>
              <a:rPr lang="en-US" altLang="ko-KR" sz="1200" dirty="0">
                <a:solidFill>
                  <a:srgbClr val="40454A"/>
                </a:solidFill>
              </a:rPr>
              <a:t> </a:t>
            </a:r>
            <a:r>
              <a:rPr lang="ko-KR" altLang="en-US" sz="1200" dirty="0">
                <a:solidFill>
                  <a:srgbClr val="40454A"/>
                </a:solidFill>
              </a:rPr>
              <a:t>지원하는 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ko-KR" altLang="en-US" sz="1200" dirty="0">
                <a:solidFill>
                  <a:srgbClr val="40454A"/>
                </a:solidFill>
              </a:rPr>
              <a:t>크롬 브라우저 버전을 출시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31356" y="3839013"/>
            <a:ext cx="2194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54A"/>
                </a:solidFill>
              </a:rPr>
              <a:t>IETF</a:t>
            </a:r>
            <a:r>
              <a:rPr lang="ko-KR" altLang="en-US" sz="1200" dirty="0">
                <a:solidFill>
                  <a:srgbClr val="40454A"/>
                </a:solidFill>
              </a:rPr>
              <a:t>와 </a:t>
            </a:r>
            <a:r>
              <a:rPr lang="en-US" altLang="ko-KR" sz="1200" dirty="0">
                <a:solidFill>
                  <a:srgbClr val="40454A"/>
                </a:solidFill>
              </a:rPr>
              <a:t>W3C</a:t>
            </a:r>
            <a:r>
              <a:rPr lang="ko-KR" altLang="en-US" sz="1200" dirty="0">
                <a:solidFill>
                  <a:srgbClr val="40454A"/>
                </a:solidFill>
              </a:rPr>
              <a:t>에서 </a:t>
            </a:r>
            <a:r>
              <a:rPr lang="en-US" altLang="ko-KR" sz="1200" dirty="0" smtClean="0">
                <a:solidFill>
                  <a:srgbClr val="40454A"/>
                </a:solidFill>
              </a:rPr>
              <a:t/>
            </a:r>
            <a:br>
              <a:rPr lang="en-US" altLang="ko-KR" sz="1200" dirty="0" smtClean="0">
                <a:solidFill>
                  <a:srgbClr val="40454A"/>
                </a:solidFill>
              </a:rPr>
            </a:br>
            <a:r>
              <a:rPr lang="ko-KR" altLang="en-US" sz="1200" dirty="0" smtClean="0">
                <a:solidFill>
                  <a:srgbClr val="40454A"/>
                </a:solidFill>
              </a:rPr>
              <a:t>해당 </a:t>
            </a:r>
            <a:r>
              <a:rPr lang="ko-KR" altLang="en-US" sz="1200" dirty="0">
                <a:solidFill>
                  <a:srgbClr val="40454A"/>
                </a:solidFill>
              </a:rPr>
              <a:t>기술과 관련된 </a:t>
            </a:r>
            <a:r>
              <a:rPr lang="ko-KR" altLang="en-US" sz="1200" dirty="0" smtClean="0">
                <a:solidFill>
                  <a:srgbClr val="40454A"/>
                </a:solidFill>
              </a:rPr>
              <a:t>표준제안</a:t>
            </a:r>
            <a:endParaRPr lang="ko-KR" altLang="en-US" sz="1200" dirty="0">
              <a:solidFill>
                <a:srgbClr val="4045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7219</TotalTime>
  <Words>754</Words>
  <Application>Microsoft Office PowerPoint</Application>
  <PresentationFormat>화면 슬라이드 쇼(4:3)</PresentationFormat>
  <Paragraphs>353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나눔고딕</vt:lpstr>
      <vt:lpstr>Wingdings</vt:lpstr>
      <vt:lpstr>Arial</vt:lpstr>
      <vt:lpstr>맑은 고딕</vt:lpstr>
      <vt:lpstr>Office 테마</vt:lpstr>
      <vt:lpstr>    WebRTC 를 이용한 양방향 화상 통신 프론트앤드 개발  및 시그널서버개발 </vt:lpstr>
      <vt:lpstr>강의소개 #1</vt:lpstr>
      <vt:lpstr>강의소개 #2</vt:lpstr>
      <vt:lpstr>강의소개 #3</vt:lpstr>
      <vt:lpstr>강의소개 #4</vt:lpstr>
      <vt:lpstr>강의소개 #5</vt:lpstr>
      <vt:lpstr>PowerPoint 프레젠테이션</vt:lpstr>
      <vt:lpstr>WebRTC (Web RealTimeCommunication)</vt:lpstr>
      <vt:lpstr>WebRTC 역사</vt:lpstr>
      <vt:lpstr>WebRTC 역사</vt:lpstr>
      <vt:lpstr>WebRTC 현재</vt:lpstr>
      <vt:lpstr>WebRTC 구조</vt:lpstr>
      <vt:lpstr>WebRTC 구조</vt:lpstr>
      <vt:lpstr>PowerPoint 프레젠테이션</vt:lpstr>
      <vt:lpstr>WebRTC 구조</vt:lpstr>
      <vt:lpstr>WebRTC 구조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moberan</cp:lastModifiedBy>
  <cp:revision>557</cp:revision>
  <cp:lastPrinted>2015-07-01T03:29:24Z</cp:lastPrinted>
  <dcterms:created xsi:type="dcterms:W3CDTF">2011-08-24T01:05:33Z</dcterms:created>
  <dcterms:modified xsi:type="dcterms:W3CDTF">2018-01-03T20:28:35Z</dcterms:modified>
</cp:coreProperties>
</file>